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handoutMasterIdLst>
    <p:handoutMasterId r:id="rId65"/>
  </p:handoutMasterIdLst>
  <p:sldIdLst>
    <p:sldId id="350" r:id="rId2"/>
    <p:sldId id="460" r:id="rId3"/>
    <p:sldId id="345" r:id="rId4"/>
    <p:sldId id="458" r:id="rId5"/>
    <p:sldId id="459" r:id="rId6"/>
    <p:sldId id="462" r:id="rId7"/>
    <p:sldId id="464" r:id="rId8"/>
    <p:sldId id="465" r:id="rId9"/>
    <p:sldId id="466" r:id="rId10"/>
    <p:sldId id="467" r:id="rId11"/>
    <p:sldId id="468" r:id="rId12"/>
    <p:sldId id="342" r:id="rId13"/>
    <p:sldId id="343" r:id="rId14"/>
    <p:sldId id="436" r:id="rId15"/>
    <p:sldId id="347" r:id="rId16"/>
    <p:sldId id="348" r:id="rId17"/>
    <p:sldId id="402" r:id="rId18"/>
    <p:sldId id="351" r:id="rId19"/>
    <p:sldId id="441" r:id="rId20"/>
    <p:sldId id="355" r:id="rId21"/>
    <p:sldId id="442" r:id="rId22"/>
    <p:sldId id="354" r:id="rId23"/>
    <p:sldId id="473" r:id="rId24"/>
    <p:sldId id="474" r:id="rId25"/>
    <p:sldId id="475" r:id="rId26"/>
    <p:sldId id="476" r:id="rId27"/>
    <p:sldId id="477" r:id="rId28"/>
    <p:sldId id="478" r:id="rId29"/>
    <p:sldId id="479" r:id="rId30"/>
    <p:sldId id="471" r:id="rId31"/>
    <p:sldId id="472" r:id="rId32"/>
    <p:sldId id="469" r:id="rId33"/>
    <p:sldId id="357" r:id="rId34"/>
    <p:sldId id="429" r:id="rId35"/>
    <p:sldId id="430" r:id="rId36"/>
    <p:sldId id="431" r:id="rId37"/>
    <p:sldId id="432" r:id="rId38"/>
    <p:sldId id="433" r:id="rId39"/>
    <p:sldId id="434" r:id="rId40"/>
    <p:sldId id="440" r:id="rId41"/>
    <p:sldId id="386" r:id="rId42"/>
    <p:sldId id="444" r:id="rId43"/>
    <p:sldId id="445" r:id="rId44"/>
    <p:sldId id="446" r:id="rId45"/>
    <p:sldId id="447" r:id="rId46"/>
    <p:sldId id="448" r:id="rId47"/>
    <p:sldId id="449" r:id="rId48"/>
    <p:sldId id="450" r:id="rId49"/>
    <p:sldId id="451" r:id="rId50"/>
    <p:sldId id="452" r:id="rId51"/>
    <p:sldId id="453" r:id="rId52"/>
    <p:sldId id="454" r:id="rId53"/>
    <p:sldId id="455" r:id="rId54"/>
    <p:sldId id="456" r:id="rId55"/>
    <p:sldId id="457" r:id="rId56"/>
    <p:sldId id="470" r:id="rId57"/>
    <p:sldId id="461" r:id="rId58"/>
    <p:sldId id="437" r:id="rId59"/>
    <p:sldId id="438" r:id="rId60"/>
    <p:sldId id="394" r:id="rId61"/>
    <p:sldId id="395" r:id="rId62"/>
    <p:sldId id="463" r:id="rId63"/>
  </p:sldIdLst>
  <p:sldSz cx="9144000" cy="6858000" type="screen4x3"/>
  <p:notesSz cx="6858000" cy="9144000"/>
  <p:embeddedFontLs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Georgia" panose="02040502050405020303" pitchFamily="18" charset="0"/>
      <p:regular r:id="rId71"/>
      <p:bold r:id="rId72"/>
      <p:italic r:id="rId73"/>
      <p:boldItalic r:id="rId74"/>
    </p:embeddedFont>
    <p:embeddedFont>
      <p:font typeface="Times" panose="02020603050405020304" pitchFamily="18"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a:defRPr lang="en-US"/>
    </a:defPPr>
    <a:lvl1pPr algn="l" rtl="0" fontAlgn="base">
      <a:spcBef>
        <a:spcPct val="20000"/>
      </a:spcBef>
      <a:spcAft>
        <a:spcPct val="0"/>
      </a:spcAft>
      <a:buChar char="•"/>
      <a:defRPr sz="1400" b="1" kern="1200">
        <a:solidFill>
          <a:schemeClr val="tx1"/>
        </a:solidFill>
        <a:latin typeface="Verdana" pitchFamily="34" charset="0"/>
        <a:ea typeface="+mn-ea"/>
        <a:cs typeface="+mn-cs"/>
      </a:defRPr>
    </a:lvl1pPr>
    <a:lvl2pPr marL="457200" algn="l" rtl="0" fontAlgn="base">
      <a:spcBef>
        <a:spcPct val="20000"/>
      </a:spcBef>
      <a:spcAft>
        <a:spcPct val="0"/>
      </a:spcAft>
      <a:buChar char="•"/>
      <a:defRPr sz="1400" b="1" kern="1200">
        <a:solidFill>
          <a:schemeClr val="tx1"/>
        </a:solidFill>
        <a:latin typeface="Verdana" pitchFamily="34" charset="0"/>
        <a:ea typeface="+mn-ea"/>
        <a:cs typeface="+mn-cs"/>
      </a:defRPr>
    </a:lvl2pPr>
    <a:lvl3pPr marL="914400" algn="l" rtl="0" fontAlgn="base">
      <a:spcBef>
        <a:spcPct val="20000"/>
      </a:spcBef>
      <a:spcAft>
        <a:spcPct val="0"/>
      </a:spcAft>
      <a:buChar char="•"/>
      <a:defRPr sz="1400" b="1" kern="1200">
        <a:solidFill>
          <a:schemeClr val="tx1"/>
        </a:solidFill>
        <a:latin typeface="Verdana" pitchFamily="34" charset="0"/>
        <a:ea typeface="+mn-ea"/>
        <a:cs typeface="+mn-cs"/>
      </a:defRPr>
    </a:lvl3pPr>
    <a:lvl4pPr marL="1371600" algn="l" rtl="0" fontAlgn="base">
      <a:spcBef>
        <a:spcPct val="20000"/>
      </a:spcBef>
      <a:spcAft>
        <a:spcPct val="0"/>
      </a:spcAft>
      <a:buChar char="•"/>
      <a:defRPr sz="1400" b="1" kern="1200">
        <a:solidFill>
          <a:schemeClr val="tx1"/>
        </a:solidFill>
        <a:latin typeface="Verdana" pitchFamily="34" charset="0"/>
        <a:ea typeface="+mn-ea"/>
        <a:cs typeface="+mn-cs"/>
      </a:defRPr>
    </a:lvl4pPr>
    <a:lvl5pPr marL="1828800" algn="l" rtl="0" fontAlgn="base">
      <a:spcBef>
        <a:spcPct val="20000"/>
      </a:spcBef>
      <a:spcAft>
        <a:spcPct val="0"/>
      </a:spcAft>
      <a:buChar char="•"/>
      <a:defRPr sz="1400" b="1" kern="1200">
        <a:solidFill>
          <a:schemeClr val="tx1"/>
        </a:solidFill>
        <a:latin typeface="Verdana" pitchFamily="34" charset="0"/>
        <a:ea typeface="+mn-ea"/>
        <a:cs typeface="+mn-cs"/>
      </a:defRPr>
    </a:lvl5pPr>
    <a:lvl6pPr marL="2286000" algn="l" defTabSz="914400" rtl="0" eaLnBrk="1" latinLnBrk="0" hangingPunct="1">
      <a:defRPr sz="1400" b="1" kern="1200">
        <a:solidFill>
          <a:schemeClr val="tx1"/>
        </a:solidFill>
        <a:latin typeface="Verdana" pitchFamily="34" charset="0"/>
        <a:ea typeface="+mn-ea"/>
        <a:cs typeface="+mn-cs"/>
      </a:defRPr>
    </a:lvl6pPr>
    <a:lvl7pPr marL="2743200" algn="l" defTabSz="914400" rtl="0" eaLnBrk="1" latinLnBrk="0" hangingPunct="1">
      <a:defRPr sz="1400" b="1" kern="1200">
        <a:solidFill>
          <a:schemeClr val="tx1"/>
        </a:solidFill>
        <a:latin typeface="Verdana" pitchFamily="34" charset="0"/>
        <a:ea typeface="+mn-ea"/>
        <a:cs typeface="+mn-cs"/>
      </a:defRPr>
    </a:lvl7pPr>
    <a:lvl8pPr marL="3200400" algn="l" defTabSz="914400" rtl="0" eaLnBrk="1" latinLnBrk="0" hangingPunct="1">
      <a:defRPr sz="1400" b="1" kern="1200">
        <a:solidFill>
          <a:schemeClr val="tx1"/>
        </a:solidFill>
        <a:latin typeface="Verdana" pitchFamily="34" charset="0"/>
        <a:ea typeface="+mn-ea"/>
        <a:cs typeface="+mn-cs"/>
      </a:defRPr>
    </a:lvl8pPr>
    <a:lvl9pPr marL="3657600" algn="l" defTabSz="914400" rtl="0" eaLnBrk="1" latinLnBrk="0" hangingPunct="1">
      <a:defRPr sz="1400" b="1"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686DA"/>
    <a:srgbClr val="FF0000"/>
    <a:srgbClr val="F89E5A"/>
    <a:srgbClr val="07DCF9"/>
    <a:srgbClr val="F103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20" autoAdjust="0"/>
    <p:restoredTop sz="97030" autoAdjust="0"/>
  </p:normalViewPr>
  <p:slideViewPr>
    <p:cSldViewPr>
      <p:cViewPr varScale="1">
        <p:scale>
          <a:sx n="66" d="100"/>
          <a:sy n="66" d="100"/>
        </p:scale>
        <p:origin x="1184" y="44"/>
      </p:cViewPr>
      <p:guideLst>
        <p:guide orient="horz" pos="2160"/>
        <p:guide pos="2880"/>
      </p:guideLst>
    </p:cSldViewPr>
  </p:slideViewPr>
  <p:outlineViewPr>
    <p:cViewPr>
      <p:scale>
        <a:sx n="33" d="100"/>
        <a:sy n="33" d="100"/>
      </p:scale>
      <p:origin x="0" y="-38728"/>
    </p:cViewPr>
    <p:sldLst>
      <p:sld r:id="rId1" collapse="1"/>
    </p:sldLst>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font" Target="fonts/font17.fntdata"/></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813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813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813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8A7065A-B6DA-4259-AD4B-91709BAF4682}" type="slidenum">
              <a:rPr lang="en-US"/>
              <a:pPr>
                <a:defRPr/>
              </a:pPr>
              <a:t>‹#›</a:t>
            </a:fld>
            <a:endParaRPr lang="en-US"/>
          </a:p>
        </p:txBody>
      </p:sp>
    </p:spTree>
    <p:extLst>
      <p:ext uri="{BB962C8B-B14F-4D97-AF65-F5344CB8AC3E}">
        <p14:creationId xmlns:p14="http://schemas.microsoft.com/office/powerpoint/2010/main" val="4085061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a:latin typeface="Arial"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a:latin typeface="Arial" charset="0"/>
              </a:defRPr>
            </a:lvl1pPr>
          </a:lstStyle>
          <a:p>
            <a:pPr>
              <a:defRPr/>
            </a:pPr>
            <a:fld id="{B427ECC0-FEA8-482E-80AE-DF25E898D714}" type="slidenum">
              <a:rPr lang="en-US"/>
              <a:pPr>
                <a:defRPr/>
              </a:pPr>
              <a:t>‹#›</a:t>
            </a:fld>
            <a:endParaRPr lang="en-US"/>
          </a:p>
        </p:txBody>
      </p:sp>
    </p:spTree>
    <p:extLst>
      <p:ext uri="{BB962C8B-B14F-4D97-AF65-F5344CB8AC3E}">
        <p14:creationId xmlns:p14="http://schemas.microsoft.com/office/powerpoint/2010/main" val="14333653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427ECC0-FEA8-482E-80AE-DF25E898D714}" type="slidenum">
              <a:rPr lang="en-US" smtClean="0"/>
              <a:pPr>
                <a:defRPr/>
              </a:pPr>
              <a:t>23</a:t>
            </a:fld>
            <a:endParaRPr lang="en-US"/>
          </a:p>
        </p:txBody>
      </p:sp>
    </p:spTree>
    <p:extLst>
      <p:ext uri="{BB962C8B-B14F-4D97-AF65-F5344CB8AC3E}">
        <p14:creationId xmlns:p14="http://schemas.microsoft.com/office/powerpoint/2010/main" val="323305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427ECC0-FEA8-482E-80AE-DF25E898D714}" type="slidenum">
              <a:rPr lang="en-US" smtClean="0"/>
              <a:pPr>
                <a:defRPr/>
              </a:pPr>
              <a:t>29</a:t>
            </a:fld>
            <a:endParaRPr lang="en-US"/>
          </a:p>
        </p:txBody>
      </p:sp>
    </p:spTree>
    <p:extLst>
      <p:ext uri="{BB962C8B-B14F-4D97-AF65-F5344CB8AC3E}">
        <p14:creationId xmlns:p14="http://schemas.microsoft.com/office/powerpoint/2010/main" val="81658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427ECC0-FEA8-482E-80AE-DF25E898D714}" type="slidenum">
              <a:rPr lang="en-US" smtClean="0"/>
              <a:pPr>
                <a:defRPr/>
              </a:pPr>
              <a:t>31</a:t>
            </a:fld>
            <a:endParaRPr lang="en-US"/>
          </a:p>
        </p:txBody>
      </p:sp>
    </p:spTree>
    <p:extLst>
      <p:ext uri="{BB962C8B-B14F-4D97-AF65-F5344CB8AC3E}">
        <p14:creationId xmlns:p14="http://schemas.microsoft.com/office/powerpoint/2010/main" val="175156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5" name="Rectangle 6"/>
          <p:cNvSpPr>
            <a:spLocks noGrp="1" noChangeArrowheads="1"/>
          </p:cNvSpPr>
          <p:nvPr>
            <p:ph type="sldNum" sz="quarter" idx="11"/>
          </p:nvPr>
        </p:nvSpPr>
        <p:spPr/>
        <p:txBody>
          <a:bodyPr/>
          <a:lstStyle>
            <a:lvl1pPr>
              <a:defRPr/>
            </a:lvl1pPr>
          </a:lstStyle>
          <a:p>
            <a:pPr>
              <a:defRPr/>
            </a:pPr>
            <a:fld id="{70A8C4F7-E9B3-43AF-98BD-A4E5C2019DE3}" type="slidenum">
              <a:rPr lang="en-US"/>
              <a:pPr>
                <a:defRPr/>
              </a:pPr>
              <a:t>‹#›</a:t>
            </a:fld>
            <a:endParaRPr lang="en-US"/>
          </a:p>
        </p:txBody>
      </p:sp>
    </p:spTree>
    <p:extLst>
      <p:ext uri="{BB962C8B-B14F-4D97-AF65-F5344CB8AC3E}">
        <p14:creationId xmlns:p14="http://schemas.microsoft.com/office/powerpoint/2010/main" val="553794037"/>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5" name="Rectangle 6"/>
          <p:cNvSpPr>
            <a:spLocks noGrp="1" noChangeArrowheads="1"/>
          </p:cNvSpPr>
          <p:nvPr>
            <p:ph type="sldNum" sz="quarter" idx="11"/>
          </p:nvPr>
        </p:nvSpPr>
        <p:spPr/>
        <p:txBody>
          <a:bodyPr/>
          <a:lstStyle>
            <a:lvl1pPr>
              <a:defRPr/>
            </a:lvl1pPr>
          </a:lstStyle>
          <a:p>
            <a:pPr>
              <a:defRPr/>
            </a:pPr>
            <a:fld id="{83689F20-3EED-47E1-8B13-90D848489A60}" type="slidenum">
              <a:rPr lang="en-US"/>
              <a:pPr>
                <a:defRPr/>
              </a:pPr>
              <a:t>‹#›</a:t>
            </a:fld>
            <a:endParaRPr lang="en-US"/>
          </a:p>
        </p:txBody>
      </p:sp>
    </p:spTree>
    <p:extLst>
      <p:ext uri="{BB962C8B-B14F-4D97-AF65-F5344CB8AC3E}">
        <p14:creationId xmlns:p14="http://schemas.microsoft.com/office/powerpoint/2010/main" val="198242305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5" name="Rectangle 6"/>
          <p:cNvSpPr>
            <a:spLocks noGrp="1" noChangeArrowheads="1"/>
          </p:cNvSpPr>
          <p:nvPr>
            <p:ph type="sldNum" sz="quarter" idx="11"/>
          </p:nvPr>
        </p:nvSpPr>
        <p:spPr/>
        <p:txBody>
          <a:bodyPr/>
          <a:lstStyle>
            <a:lvl1pPr>
              <a:defRPr/>
            </a:lvl1pPr>
          </a:lstStyle>
          <a:p>
            <a:pPr>
              <a:defRPr/>
            </a:pPr>
            <a:fld id="{7EE73045-619D-4810-94C9-62D4D0A78F11}" type="slidenum">
              <a:rPr lang="en-US"/>
              <a:pPr>
                <a:defRPr/>
              </a:pPr>
              <a:t>‹#›</a:t>
            </a:fld>
            <a:endParaRPr lang="en-US"/>
          </a:p>
        </p:txBody>
      </p:sp>
    </p:spTree>
    <p:extLst>
      <p:ext uri="{BB962C8B-B14F-4D97-AF65-F5344CB8AC3E}">
        <p14:creationId xmlns:p14="http://schemas.microsoft.com/office/powerpoint/2010/main" val="1399273161"/>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5" name="Rectangle 6"/>
          <p:cNvSpPr>
            <a:spLocks noGrp="1" noChangeArrowheads="1"/>
          </p:cNvSpPr>
          <p:nvPr>
            <p:ph type="sldNum" sz="quarter" idx="11"/>
          </p:nvPr>
        </p:nvSpPr>
        <p:spPr/>
        <p:txBody>
          <a:bodyPr/>
          <a:lstStyle>
            <a:lvl1pPr>
              <a:defRPr/>
            </a:lvl1pPr>
          </a:lstStyle>
          <a:p>
            <a:pPr>
              <a:defRPr/>
            </a:pPr>
            <a:fld id="{D52AC344-F48E-4C46-A212-950CFDB708AE}" type="slidenum">
              <a:rPr lang="en-US"/>
              <a:pPr>
                <a:defRPr/>
              </a:pPr>
              <a:t>‹#›</a:t>
            </a:fld>
            <a:endParaRPr lang="en-US"/>
          </a:p>
        </p:txBody>
      </p:sp>
    </p:spTree>
    <p:extLst>
      <p:ext uri="{BB962C8B-B14F-4D97-AF65-F5344CB8AC3E}">
        <p14:creationId xmlns:p14="http://schemas.microsoft.com/office/powerpoint/2010/main" val="2805854194"/>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4" name="Rectangle 6"/>
          <p:cNvSpPr>
            <a:spLocks noGrp="1" noChangeArrowheads="1"/>
          </p:cNvSpPr>
          <p:nvPr>
            <p:ph type="sldNum" sz="quarter" idx="11"/>
          </p:nvPr>
        </p:nvSpPr>
        <p:spPr/>
        <p:txBody>
          <a:bodyPr/>
          <a:lstStyle>
            <a:lvl1pPr>
              <a:defRPr/>
            </a:lvl1pPr>
          </a:lstStyle>
          <a:p>
            <a:pPr>
              <a:defRPr/>
            </a:pPr>
            <a:fld id="{A6C66D60-E487-4C0B-B6B8-18F69C78F58A}" type="slidenum">
              <a:rPr lang="en-US"/>
              <a:pPr>
                <a:defRPr/>
              </a:pPr>
              <a:t>‹#›</a:t>
            </a:fld>
            <a:endParaRPr lang="en-US"/>
          </a:p>
        </p:txBody>
      </p:sp>
    </p:spTree>
    <p:extLst>
      <p:ext uri="{BB962C8B-B14F-4D97-AF65-F5344CB8AC3E}">
        <p14:creationId xmlns:p14="http://schemas.microsoft.com/office/powerpoint/2010/main" val="67264689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7"/>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 name="Text Box 9"/>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defRPr/>
            </a:pPr>
            <a:endParaRPr lang="en-US" sz="1200"/>
          </a:p>
        </p:txBody>
      </p:sp>
      <p:sp>
        <p:nvSpPr>
          <p:cNvPr id="6" name="Text Box 10"/>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buFontTx/>
              <a:buNone/>
              <a:defRPr/>
            </a:pPr>
            <a:fld id="{324D98B1-1037-4595-96CD-6EF15734A0F9}" type="datetime3">
              <a:rPr lang="en-US" sz="1200" smtClean="0">
                <a:solidFill>
                  <a:srgbClr val="0000FF"/>
                </a:solidFill>
              </a:rPr>
              <a:pPr eaLnBrk="1" hangingPunct="1">
                <a:spcBef>
                  <a:spcPct val="50000"/>
                </a:spcBef>
                <a:buFontTx/>
                <a:buNone/>
                <a:defRPr/>
              </a:pPr>
              <a:t>4 November 2022</a:t>
            </a:fld>
            <a:endParaRPr lang="en-US" sz="1200">
              <a:solidFill>
                <a:srgbClr val="0000FF"/>
              </a:solidFill>
            </a:endParaRPr>
          </a:p>
        </p:txBody>
      </p:sp>
      <p:sp>
        <p:nvSpPr>
          <p:cNvPr id="7" name="Text Box 11"/>
          <p:cNvSpPr txBox="1">
            <a:spLocks noChangeArrowheads="1"/>
          </p:cNvSpPr>
          <p:nvPr userDrawn="1"/>
        </p:nvSpPr>
        <p:spPr bwMode="auto">
          <a:xfrm>
            <a:off x="8086725" y="6446838"/>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buFontTx/>
              <a:buNone/>
              <a:defRPr/>
            </a:pPr>
            <a:fld id="{760AD859-1BFB-42F8-B381-CA8F14FA53FD}" type="slidenum">
              <a:rPr lang="en-US" sz="1200" smtClean="0"/>
              <a:pPr eaLnBrk="1" hangingPunct="1">
                <a:spcBef>
                  <a:spcPct val="50000"/>
                </a:spcBef>
                <a:buFontTx/>
                <a:buNone/>
                <a:defRPr/>
              </a:pPr>
              <a:t>‹#›</a:t>
            </a:fld>
            <a:endParaRPr lang="en-US" sz="12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9" name="Rectangle 6"/>
          <p:cNvSpPr>
            <a:spLocks noGrp="1" noChangeArrowheads="1"/>
          </p:cNvSpPr>
          <p:nvPr>
            <p:ph type="sldNum" sz="quarter" idx="11"/>
          </p:nvPr>
        </p:nvSpPr>
        <p:spPr/>
        <p:txBody>
          <a:bodyPr/>
          <a:lstStyle>
            <a:lvl1pPr>
              <a:defRPr/>
            </a:lvl1pPr>
          </a:lstStyle>
          <a:p>
            <a:pPr>
              <a:defRPr/>
            </a:pPr>
            <a:fld id="{F924FA61-E013-4427-9078-58ED9D193FF4}" type="slidenum">
              <a:rPr lang="en-US"/>
              <a:pPr>
                <a:defRPr/>
              </a:pPr>
              <a:t>‹#›</a:t>
            </a:fld>
            <a:endParaRPr lang="en-US"/>
          </a:p>
        </p:txBody>
      </p:sp>
    </p:spTree>
    <p:extLst>
      <p:ext uri="{BB962C8B-B14F-4D97-AF65-F5344CB8AC3E}">
        <p14:creationId xmlns:p14="http://schemas.microsoft.com/office/powerpoint/2010/main" val="3756959407"/>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5" name="Rectangle 6"/>
          <p:cNvSpPr>
            <a:spLocks noGrp="1" noChangeArrowheads="1"/>
          </p:cNvSpPr>
          <p:nvPr>
            <p:ph type="sldNum" sz="quarter" idx="11"/>
          </p:nvPr>
        </p:nvSpPr>
        <p:spPr/>
        <p:txBody>
          <a:bodyPr/>
          <a:lstStyle>
            <a:lvl1pPr>
              <a:defRPr/>
            </a:lvl1pPr>
          </a:lstStyle>
          <a:p>
            <a:pPr>
              <a:defRPr/>
            </a:pPr>
            <a:fld id="{98F524B1-9041-433E-862C-79702B9B2EBD}" type="slidenum">
              <a:rPr lang="en-US"/>
              <a:pPr>
                <a:defRPr/>
              </a:pPr>
              <a:t>‹#›</a:t>
            </a:fld>
            <a:endParaRPr lang="en-US"/>
          </a:p>
        </p:txBody>
      </p:sp>
    </p:spTree>
    <p:extLst>
      <p:ext uri="{BB962C8B-B14F-4D97-AF65-F5344CB8AC3E}">
        <p14:creationId xmlns:p14="http://schemas.microsoft.com/office/powerpoint/2010/main" val="2202878517"/>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6" name="Rectangle 6"/>
          <p:cNvSpPr>
            <a:spLocks noGrp="1" noChangeArrowheads="1"/>
          </p:cNvSpPr>
          <p:nvPr>
            <p:ph type="sldNum" sz="quarter" idx="11"/>
          </p:nvPr>
        </p:nvSpPr>
        <p:spPr/>
        <p:txBody>
          <a:bodyPr/>
          <a:lstStyle>
            <a:lvl1pPr>
              <a:defRPr/>
            </a:lvl1pPr>
          </a:lstStyle>
          <a:p>
            <a:pPr>
              <a:defRPr/>
            </a:pPr>
            <a:fld id="{BAADDA9E-9F66-453C-A417-E94F1F4BEDF3}" type="slidenum">
              <a:rPr lang="en-US"/>
              <a:pPr>
                <a:defRPr/>
              </a:pPr>
              <a:t>‹#›</a:t>
            </a:fld>
            <a:endParaRPr lang="en-US"/>
          </a:p>
        </p:txBody>
      </p:sp>
    </p:spTree>
    <p:extLst>
      <p:ext uri="{BB962C8B-B14F-4D97-AF65-F5344CB8AC3E}">
        <p14:creationId xmlns:p14="http://schemas.microsoft.com/office/powerpoint/2010/main" val="3499101157"/>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8" name="Rectangle 6"/>
          <p:cNvSpPr>
            <a:spLocks noGrp="1" noChangeArrowheads="1"/>
          </p:cNvSpPr>
          <p:nvPr>
            <p:ph type="sldNum" sz="quarter" idx="11"/>
          </p:nvPr>
        </p:nvSpPr>
        <p:spPr/>
        <p:txBody>
          <a:bodyPr/>
          <a:lstStyle>
            <a:lvl1pPr>
              <a:defRPr/>
            </a:lvl1pPr>
          </a:lstStyle>
          <a:p>
            <a:pPr>
              <a:defRPr/>
            </a:pPr>
            <a:fld id="{CF828D27-45B8-46A7-9011-78BFDEF46F50}" type="slidenum">
              <a:rPr lang="en-US"/>
              <a:pPr>
                <a:defRPr/>
              </a:pPr>
              <a:t>‹#›</a:t>
            </a:fld>
            <a:endParaRPr lang="en-US"/>
          </a:p>
        </p:txBody>
      </p:sp>
    </p:spTree>
    <p:extLst>
      <p:ext uri="{BB962C8B-B14F-4D97-AF65-F5344CB8AC3E}">
        <p14:creationId xmlns:p14="http://schemas.microsoft.com/office/powerpoint/2010/main" val="965526964"/>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4" name="Rectangle 6"/>
          <p:cNvSpPr>
            <a:spLocks noGrp="1" noChangeArrowheads="1"/>
          </p:cNvSpPr>
          <p:nvPr>
            <p:ph type="sldNum" sz="quarter" idx="11"/>
          </p:nvPr>
        </p:nvSpPr>
        <p:spPr/>
        <p:txBody>
          <a:bodyPr/>
          <a:lstStyle>
            <a:lvl1pPr>
              <a:defRPr/>
            </a:lvl1pPr>
          </a:lstStyle>
          <a:p>
            <a:pPr>
              <a:defRPr/>
            </a:pPr>
            <a:fld id="{64FB3879-FAF4-4FD4-8180-8EA9724E5F17}" type="slidenum">
              <a:rPr lang="en-US"/>
              <a:pPr>
                <a:defRPr/>
              </a:pPr>
              <a:t>‹#›</a:t>
            </a:fld>
            <a:endParaRPr lang="en-US"/>
          </a:p>
        </p:txBody>
      </p:sp>
    </p:spTree>
    <p:extLst>
      <p:ext uri="{BB962C8B-B14F-4D97-AF65-F5344CB8AC3E}">
        <p14:creationId xmlns:p14="http://schemas.microsoft.com/office/powerpoint/2010/main" val="12890518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3" name="Rectangle 6"/>
          <p:cNvSpPr>
            <a:spLocks noGrp="1" noChangeArrowheads="1"/>
          </p:cNvSpPr>
          <p:nvPr>
            <p:ph type="sldNum" sz="quarter" idx="11"/>
          </p:nvPr>
        </p:nvSpPr>
        <p:spPr/>
        <p:txBody>
          <a:bodyPr/>
          <a:lstStyle>
            <a:lvl1pPr>
              <a:defRPr/>
            </a:lvl1pPr>
          </a:lstStyle>
          <a:p>
            <a:pPr>
              <a:defRPr/>
            </a:pPr>
            <a:fld id="{33AFE5BF-846D-44BF-B444-C69CCBB3222A}" type="slidenum">
              <a:rPr lang="en-US"/>
              <a:pPr>
                <a:defRPr/>
              </a:pPr>
              <a:t>‹#›</a:t>
            </a:fld>
            <a:endParaRPr lang="en-US"/>
          </a:p>
        </p:txBody>
      </p:sp>
    </p:spTree>
    <p:extLst>
      <p:ext uri="{BB962C8B-B14F-4D97-AF65-F5344CB8AC3E}">
        <p14:creationId xmlns:p14="http://schemas.microsoft.com/office/powerpoint/2010/main" val="365184386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6" name="Rectangle 6"/>
          <p:cNvSpPr>
            <a:spLocks noGrp="1" noChangeArrowheads="1"/>
          </p:cNvSpPr>
          <p:nvPr>
            <p:ph type="sldNum" sz="quarter" idx="11"/>
          </p:nvPr>
        </p:nvSpPr>
        <p:spPr/>
        <p:txBody>
          <a:bodyPr/>
          <a:lstStyle>
            <a:lvl1pPr>
              <a:defRPr/>
            </a:lvl1pPr>
          </a:lstStyle>
          <a:p>
            <a:pPr>
              <a:defRPr/>
            </a:pPr>
            <a:fld id="{6F17EC0E-469E-49F2-AD54-3EF8D32A9E48}" type="slidenum">
              <a:rPr lang="en-US"/>
              <a:pPr>
                <a:defRPr/>
              </a:pPr>
              <a:t>‹#›</a:t>
            </a:fld>
            <a:endParaRPr lang="en-US"/>
          </a:p>
        </p:txBody>
      </p:sp>
    </p:spTree>
    <p:extLst>
      <p:ext uri="{BB962C8B-B14F-4D97-AF65-F5344CB8AC3E}">
        <p14:creationId xmlns:p14="http://schemas.microsoft.com/office/powerpoint/2010/main" val="4181497598"/>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Department of IT</a:t>
            </a:r>
          </a:p>
        </p:txBody>
      </p:sp>
      <p:sp>
        <p:nvSpPr>
          <p:cNvPr id="6" name="Rectangle 6"/>
          <p:cNvSpPr>
            <a:spLocks noGrp="1" noChangeArrowheads="1"/>
          </p:cNvSpPr>
          <p:nvPr>
            <p:ph type="sldNum" sz="quarter" idx="11"/>
          </p:nvPr>
        </p:nvSpPr>
        <p:spPr/>
        <p:txBody>
          <a:bodyPr/>
          <a:lstStyle>
            <a:lvl1pPr>
              <a:defRPr/>
            </a:lvl1pPr>
          </a:lstStyle>
          <a:p>
            <a:pPr>
              <a:defRPr/>
            </a:pPr>
            <a:fld id="{5A78107E-C5DE-44B6-B5CF-AE045B19DCCC}" type="slidenum">
              <a:rPr lang="en-US"/>
              <a:pPr>
                <a:defRPr/>
              </a:pPr>
              <a:t>‹#›</a:t>
            </a:fld>
            <a:endParaRPr lang="en-US"/>
          </a:p>
        </p:txBody>
      </p:sp>
    </p:spTree>
    <p:extLst>
      <p:ext uri="{BB962C8B-B14F-4D97-AF65-F5344CB8AC3E}">
        <p14:creationId xmlns:p14="http://schemas.microsoft.com/office/powerpoint/2010/main" val="490817437"/>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b="0">
                <a:solidFill>
                  <a:srgbClr val="0000FF"/>
                </a:solidFill>
                <a:latin typeface="Arial" charset="0"/>
              </a:defRPr>
            </a:lvl1pPr>
          </a:lstStyle>
          <a:p>
            <a:pPr>
              <a:defRPr/>
            </a:pPr>
            <a:r>
              <a:rPr lang="en-US"/>
              <a:t>Department of IT</a:t>
            </a:r>
          </a:p>
        </p:txBody>
      </p:sp>
      <p:sp>
        <p:nvSpPr>
          <p:cNvPr id="1030" name="Rectangle 6"/>
          <p:cNvSpPr>
            <a:spLocks noGrp="1" noChangeArrowheads="1"/>
          </p:cNvSpPr>
          <p:nvPr>
            <p:ph type="sldNum" sz="quarter" idx="4"/>
          </p:nvPr>
        </p:nvSpPr>
        <p:spPr bwMode="auto">
          <a:xfrm>
            <a:off x="6718300" y="6350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b="0">
                <a:latin typeface="Arial" charset="0"/>
              </a:defRPr>
            </a:lvl1pPr>
          </a:lstStyle>
          <a:p>
            <a:pPr>
              <a:defRPr/>
            </a:pPr>
            <a:fld id="{534EA3F6-5B4D-437B-BAE2-C55C929DD914}" type="slidenum">
              <a:rPr lang="en-US"/>
              <a:pPr>
                <a:defRPr/>
              </a:pPr>
              <a:t>‹#›</a:t>
            </a:fld>
            <a:endParaRPr lang="en-US"/>
          </a:p>
        </p:txBody>
      </p:sp>
      <p:sp>
        <p:nvSpPr>
          <p:cNvPr id="2" name="Line 7"/>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1031" name="Text Box 9"/>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defRPr/>
            </a:pPr>
            <a:endParaRPr lang="en-US" sz="1200"/>
          </a:p>
        </p:txBody>
      </p:sp>
      <p:sp>
        <p:nvSpPr>
          <p:cNvPr id="1032" name="Text Box 10"/>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buFontTx/>
              <a:buNone/>
              <a:defRPr/>
            </a:pPr>
            <a:fld id="{CAD73376-0366-48D5-B344-11740E511834}" type="datetime3">
              <a:rPr lang="en-US" sz="1200" smtClean="0">
                <a:solidFill>
                  <a:srgbClr val="0000FF"/>
                </a:solidFill>
              </a:rPr>
              <a:pPr eaLnBrk="1" hangingPunct="1">
                <a:spcBef>
                  <a:spcPct val="50000"/>
                </a:spcBef>
                <a:buFontTx/>
                <a:buNone/>
                <a:defRPr/>
              </a:pPr>
              <a:t>4 November 2022</a:t>
            </a:fld>
            <a:endParaRPr lang="en-US" sz="1200">
              <a:solidFill>
                <a:srgbClr val="0000FF"/>
              </a:solidFill>
            </a:endParaRPr>
          </a:p>
        </p:txBody>
      </p:sp>
      <p:sp>
        <p:nvSpPr>
          <p:cNvPr id="1033" name="Text Box 11"/>
          <p:cNvSpPr txBox="1">
            <a:spLocks noChangeArrowheads="1"/>
          </p:cNvSpPr>
          <p:nvPr userDrawn="1"/>
        </p:nvSpPr>
        <p:spPr bwMode="auto">
          <a:xfrm>
            <a:off x="8318500" y="6446838"/>
            <a:ext cx="60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spcBef>
                <a:spcPct val="50000"/>
              </a:spcBef>
              <a:buFontTx/>
              <a:buNone/>
              <a:defRPr/>
            </a:pPr>
            <a:fld id="{6F16C7D5-50FE-4172-8565-B9623F336E70}" type="slidenum">
              <a:rPr lang="en-US" sz="1200" smtClean="0"/>
              <a:pPr eaLnBrk="1" hangingPunct="1">
                <a:spcBef>
                  <a:spcPct val="50000"/>
                </a:spcBef>
                <a:buFontTx/>
                <a:buNone/>
                <a:defRPr/>
              </a:pPr>
              <a:t>‹#›</a:t>
            </a:fld>
            <a:endParaRPr lang="en-US" sz="1200"/>
          </a:p>
        </p:txBody>
      </p:sp>
    </p:spTree>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Lst>
  <p:transition>
    <p:zoom/>
  </p:transition>
  <p:hf sldNum="0" hdr="0" dt="0"/>
  <p:txStyles>
    <p:titleStyle>
      <a:lvl1pPr algn="ctr" rtl="0" eaLnBrk="0" fontAlgn="base" hangingPunct="0">
        <a:spcBef>
          <a:spcPct val="0"/>
        </a:spcBef>
        <a:spcAft>
          <a:spcPct val="0"/>
        </a:spcAft>
        <a:defRPr sz="4400">
          <a:solidFill>
            <a:schemeClr val="tx2"/>
          </a:solidFill>
          <a:latin typeface="Arial"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naive-bayes-classifi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analyticsvidhya.com/blog/2021/06/text-preprocessing-in-nlp-with-python-codes/" TargetMode="External"/><Relationship Id="rId2" Type="http://schemas.openxmlformats.org/officeDocument/2006/relationships/hyperlink" Target="https://www.analyticsvidhya.com/blog/2021/01/sentiment-analysis-vader-or-textblob/" TargetMode="External"/><Relationship Id="rId1" Type="http://schemas.openxmlformats.org/officeDocument/2006/relationships/slideLayout" Target="../slideLayouts/slideLayout2.xml"/><Relationship Id="rId5" Type="http://schemas.openxmlformats.org/officeDocument/2006/relationships/hyperlink" Target="https://scikit-learn.org/stable/model_selection.html" TargetMode="External"/><Relationship Id="rId4" Type="http://schemas.openxmlformats.org/officeDocument/2006/relationships/hyperlink" Target="https://monkeylearn.com/sentiment-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altLang="en-US" b="0">
                <a:solidFill>
                  <a:srgbClr val="0000FF"/>
                </a:solidFill>
                <a:latin typeface="Arial" charset="0"/>
              </a:rPr>
              <a:t>Department of IT</a:t>
            </a:r>
          </a:p>
        </p:txBody>
      </p:sp>
      <p:sp>
        <p:nvSpPr>
          <p:cNvPr id="15363" name="Rectangle 2"/>
          <p:cNvSpPr>
            <a:spLocks noGrp="1" noChangeArrowheads="1"/>
          </p:cNvSpPr>
          <p:nvPr>
            <p:ph type="title"/>
          </p:nvPr>
        </p:nvSpPr>
        <p:spPr>
          <a:xfrm>
            <a:off x="838200" y="457200"/>
            <a:ext cx="8305800" cy="1066800"/>
          </a:xfrm>
        </p:spPr>
        <p:txBody>
          <a:bodyPr/>
          <a:lstStyle/>
          <a:p>
            <a:pPr eaLnBrk="1" hangingPunct="1">
              <a:defRPr/>
            </a:pPr>
            <a:r>
              <a:rPr lang="en-US" altLang="en-US" sz="3200" b="1" dirty="0">
                <a:latin typeface="+mj-lt"/>
              </a:rPr>
              <a:t>  Sentiment Analysis of Lockdown in India During COVID-19: A Case Study on Twitter</a:t>
            </a:r>
            <a:endParaRPr lang="en-US" altLang="en-US" sz="4000" b="1" dirty="0">
              <a:latin typeface="Arial" panose="020B0604020202020204" pitchFamily="34" charset="0"/>
            </a:endParaRPr>
          </a:p>
        </p:txBody>
      </p:sp>
      <p:sp>
        <p:nvSpPr>
          <p:cNvPr id="17412" name="Rectangle 3"/>
          <p:cNvSpPr>
            <a:spLocks noGrp="1" noChangeArrowheads="1"/>
          </p:cNvSpPr>
          <p:nvPr>
            <p:ph type="body" idx="1"/>
          </p:nvPr>
        </p:nvSpPr>
        <p:spPr>
          <a:xfrm>
            <a:off x="838200" y="1905000"/>
            <a:ext cx="7772400" cy="4495800"/>
          </a:xfrm>
        </p:spPr>
        <p:txBody>
          <a:bodyPr/>
          <a:lstStyle/>
          <a:p>
            <a:pPr algn="just" eaLnBrk="1" hangingPunct="1">
              <a:lnSpc>
                <a:spcPct val="90000"/>
              </a:lnSpc>
              <a:buFontTx/>
              <a:buNone/>
              <a:defRPr/>
            </a:pPr>
            <a:r>
              <a:rPr lang="en-US" altLang="en-US" sz="2800" b="1" dirty="0"/>
              <a:t>	</a:t>
            </a:r>
            <a:r>
              <a:rPr lang="en-US" altLang="en-US" sz="2200" b="1" dirty="0">
                <a:latin typeface="+mn-lt"/>
              </a:rPr>
              <a:t>MEMBERS:	 </a:t>
            </a:r>
            <a:r>
              <a:rPr lang="en-US" altLang="en-US" sz="2200" b="1" dirty="0" err="1">
                <a:latin typeface="+mn-lt"/>
              </a:rPr>
              <a:t>T.Ajay</a:t>
            </a:r>
            <a:r>
              <a:rPr lang="en-US" altLang="en-US" sz="2200" b="1" dirty="0">
                <a:latin typeface="+mn-lt"/>
              </a:rPr>
              <a:t> Kumar            (202006005)</a:t>
            </a:r>
          </a:p>
          <a:p>
            <a:pPr algn="just" eaLnBrk="1" hangingPunct="1">
              <a:lnSpc>
                <a:spcPct val="90000"/>
              </a:lnSpc>
              <a:buFontTx/>
              <a:buNone/>
              <a:defRPr/>
            </a:pPr>
            <a:r>
              <a:rPr lang="en-US" altLang="en-US" sz="2200" b="1" dirty="0">
                <a:latin typeface="+mn-lt"/>
              </a:rPr>
              <a:t>              	 	 </a:t>
            </a:r>
            <a:r>
              <a:rPr lang="en-US" altLang="en-US" sz="2200" b="1" dirty="0" err="1">
                <a:latin typeface="+mn-lt"/>
              </a:rPr>
              <a:t>P.Raja</a:t>
            </a:r>
            <a:r>
              <a:rPr lang="en-US" altLang="en-US" sz="2200" b="1" dirty="0">
                <a:latin typeface="+mn-lt"/>
              </a:rPr>
              <a:t> </a:t>
            </a:r>
            <a:r>
              <a:rPr lang="en-US" altLang="en-US" sz="2200" b="1" dirty="0" err="1">
                <a:latin typeface="+mn-lt"/>
              </a:rPr>
              <a:t>Athiban</a:t>
            </a:r>
            <a:r>
              <a:rPr lang="en-US" altLang="en-US" sz="2200" b="1" dirty="0">
                <a:latin typeface="+mn-lt"/>
              </a:rPr>
              <a:t>           (202006036)</a:t>
            </a:r>
          </a:p>
          <a:p>
            <a:pPr algn="just" eaLnBrk="1" hangingPunct="1">
              <a:lnSpc>
                <a:spcPct val="90000"/>
              </a:lnSpc>
              <a:buFontTx/>
              <a:buNone/>
              <a:defRPr/>
            </a:pPr>
            <a:r>
              <a:rPr lang="en-US" altLang="en-US" sz="2200" b="1" dirty="0">
                <a:latin typeface="+mn-lt"/>
              </a:rPr>
              <a:t>			  	 </a:t>
            </a:r>
            <a:r>
              <a:rPr lang="en-US" altLang="en-US" sz="2200" b="1" dirty="0" err="1">
                <a:latin typeface="+mn-lt"/>
              </a:rPr>
              <a:t>P.K.Vasanth</a:t>
            </a:r>
            <a:r>
              <a:rPr lang="en-US" altLang="en-US" sz="2200" b="1" dirty="0">
                <a:latin typeface="+mn-lt"/>
              </a:rPr>
              <a:t> Ramm   (202006253)</a:t>
            </a:r>
          </a:p>
          <a:p>
            <a:pPr algn="just" eaLnBrk="1" hangingPunct="1">
              <a:lnSpc>
                <a:spcPct val="90000"/>
              </a:lnSpc>
              <a:buFontTx/>
              <a:buNone/>
              <a:defRPr/>
            </a:pPr>
            <a:r>
              <a:rPr lang="en-US" altLang="en-US" sz="2200" b="1" dirty="0">
                <a:latin typeface="+mn-lt"/>
              </a:rPr>
              <a:t>		</a:t>
            </a:r>
          </a:p>
          <a:p>
            <a:pPr eaLnBrk="1" hangingPunct="1">
              <a:lnSpc>
                <a:spcPct val="90000"/>
              </a:lnSpc>
              <a:buFontTx/>
              <a:buNone/>
              <a:defRPr/>
            </a:pPr>
            <a:r>
              <a:rPr lang="en-US" altLang="en-US" sz="2200" b="1" dirty="0">
                <a:latin typeface="+mn-lt"/>
              </a:rPr>
              <a:t>	GUIDE	:	 Mrs. M.Blessa Binolin Pepsi</a:t>
            </a:r>
            <a:br>
              <a:rPr lang="en-US" altLang="en-US" sz="2800" b="1" dirty="0"/>
            </a:br>
            <a:r>
              <a:rPr lang="en-US" altLang="en-US" sz="2800" b="1" dirty="0"/>
              <a:t>			 </a:t>
            </a:r>
            <a:r>
              <a:rPr lang="en-US" altLang="en-US" sz="2200" b="1" dirty="0">
                <a:latin typeface="+mn-lt"/>
              </a:rPr>
              <a:t>Assistant Professor(Senior Grade)</a:t>
            </a:r>
            <a:endParaRPr lang="en-US" altLang="en-US" sz="2800" b="1" dirty="0"/>
          </a:p>
          <a:p>
            <a:pPr eaLnBrk="1" hangingPunct="1">
              <a:lnSpc>
                <a:spcPct val="90000"/>
              </a:lnSpc>
              <a:buFontTx/>
              <a:buNone/>
              <a:defRPr/>
            </a:pPr>
            <a:endParaRPr lang="en-US" altLang="en-US" sz="2800" b="1" dirty="0"/>
          </a:p>
          <a:p>
            <a:pPr algn="ctr" eaLnBrk="1" hangingPunct="1">
              <a:lnSpc>
                <a:spcPct val="90000"/>
              </a:lnSpc>
              <a:buFontTx/>
              <a:buNone/>
              <a:defRPr/>
            </a:pPr>
            <a:r>
              <a:rPr lang="en-US" altLang="en-US" sz="2400" b="1" dirty="0"/>
              <a:t>Department of Information Technology</a:t>
            </a:r>
          </a:p>
          <a:p>
            <a:pPr algn="ctr" eaLnBrk="1" hangingPunct="1">
              <a:lnSpc>
                <a:spcPct val="90000"/>
              </a:lnSpc>
              <a:buFontTx/>
              <a:buNone/>
              <a:defRPr/>
            </a:pPr>
            <a:r>
              <a:rPr lang="en-US" altLang="en-US" sz="2400" b="1" dirty="0"/>
              <a:t>Mepco Schlenk Engineering College</a:t>
            </a:r>
            <a:br>
              <a:rPr lang="en-US" altLang="en-US" sz="2800" b="1" dirty="0"/>
            </a:br>
            <a:br>
              <a:rPr lang="en-US" altLang="en-US" sz="2800" b="1" dirty="0"/>
            </a:br>
            <a:endParaRPr lang="en-US" altLang="en-US" sz="2800" b="1" dirty="0"/>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A0A8-4AE4-567D-DDB4-D86920532B3F}"/>
              </a:ext>
            </a:extLst>
          </p:cNvPr>
          <p:cNvSpPr>
            <a:spLocks noGrp="1"/>
          </p:cNvSpPr>
          <p:nvPr>
            <p:ph type="title"/>
          </p:nvPr>
        </p:nvSpPr>
        <p:spPr>
          <a:xfrm>
            <a:off x="685800" y="609600"/>
            <a:ext cx="7772400" cy="533400"/>
          </a:xfrm>
        </p:spPr>
        <p:txBody>
          <a:bodyPr/>
          <a:lstStyle/>
          <a:p>
            <a:r>
              <a:rPr lang="en-US" sz="3200" dirty="0"/>
              <a:t>Survey-4</a:t>
            </a:r>
          </a:p>
        </p:txBody>
      </p:sp>
      <p:sp>
        <p:nvSpPr>
          <p:cNvPr id="3" name="Content Placeholder 2">
            <a:extLst>
              <a:ext uri="{FF2B5EF4-FFF2-40B4-BE49-F238E27FC236}">
                <a16:creationId xmlns:a16="http://schemas.microsoft.com/office/drawing/2014/main" id="{E723AD3F-8CBB-281B-8CC0-2AE6B7214050}"/>
              </a:ext>
            </a:extLst>
          </p:cNvPr>
          <p:cNvSpPr>
            <a:spLocks noGrp="1"/>
          </p:cNvSpPr>
          <p:nvPr>
            <p:ph idx="1"/>
          </p:nvPr>
        </p:nvSpPr>
        <p:spPr>
          <a:xfrm>
            <a:off x="685800" y="1295400"/>
            <a:ext cx="7772400" cy="4800600"/>
          </a:xfrm>
        </p:spPr>
        <p:txBody>
          <a:bodyPr/>
          <a:lstStyle/>
          <a:p>
            <a:pPr algn="just"/>
            <a:r>
              <a:rPr lang="en-IN" sz="2000" dirty="0" err="1">
                <a:effectLst/>
                <a:latin typeface="Times"/>
              </a:rPr>
              <a:t>Barkur</a:t>
            </a:r>
            <a:r>
              <a:rPr lang="en-IN" sz="2000" dirty="0">
                <a:effectLst/>
                <a:latin typeface="Times"/>
              </a:rPr>
              <a:t> </a:t>
            </a:r>
            <a:r>
              <a:rPr lang="en-IN" sz="2000" i="1" dirty="0">
                <a:effectLst/>
                <a:latin typeface="Times"/>
              </a:rPr>
              <a:t>et al. </a:t>
            </a:r>
            <a:r>
              <a:rPr lang="en-IN" sz="2000" dirty="0">
                <a:effectLst/>
                <a:latin typeface="Times"/>
              </a:rPr>
              <a:t>[10] dealt with Indian citizens’ sentiments after the Indian government announced the lockdown. For analysis, they used the social media platform Twitter. They examined the tweets to extract the sentiments of the Indians regarding lockdown. They extracted the tweets using the two frequently used hashtags: #</a:t>
            </a:r>
            <a:r>
              <a:rPr lang="en-IN" sz="2000" dirty="0" err="1">
                <a:effectLst/>
                <a:latin typeface="Times"/>
              </a:rPr>
              <a:t>IndiaLockdown</a:t>
            </a:r>
            <a:r>
              <a:rPr lang="en-IN" sz="2000" dirty="0">
                <a:effectLst/>
                <a:latin typeface="Times"/>
              </a:rPr>
              <a:t> and #</a:t>
            </a:r>
            <a:r>
              <a:rPr lang="en-IN" sz="2000" dirty="0" err="1">
                <a:effectLst/>
                <a:latin typeface="Times"/>
              </a:rPr>
              <a:t>Indiafight</a:t>
            </a:r>
            <a:r>
              <a:rPr lang="en-IN" sz="2000" dirty="0">
                <a:effectLst/>
                <a:latin typeface="Times"/>
              </a:rPr>
              <a:t>- </a:t>
            </a:r>
            <a:r>
              <a:rPr lang="en-IN" sz="2000" dirty="0" err="1">
                <a:effectLst/>
                <a:latin typeface="Times"/>
              </a:rPr>
              <a:t>sCorona</a:t>
            </a:r>
            <a:r>
              <a:rPr lang="en-IN" sz="2000" dirty="0">
                <a:effectLst/>
                <a:latin typeface="Times"/>
              </a:rPr>
              <a:t> from March 25, 2020 to March 28, 2020. They examined 24000 tweets for the study using software R and generated a word cloud that evaluates the sentiments of the tweets. They found that there were sadness, fear, negativity, and disgust about the lockdown, still the positive sentiments were present prominently in the tweets. They concluded that Indians were determined that they had to reduce the spreading rate of COVID-19 and were devoted to it. </a:t>
            </a:r>
            <a:endParaRPr lang="en-IN" sz="2000" dirty="0"/>
          </a:p>
          <a:p>
            <a:endParaRPr lang="en-IN" sz="1100" dirty="0"/>
          </a:p>
          <a:p>
            <a:endParaRPr lang="en-IN" sz="1800" dirty="0"/>
          </a:p>
          <a:p>
            <a:endParaRPr lang="en-US" sz="3200" dirty="0"/>
          </a:p>
          <a:p>
            <a:endParaRPr lang="en-US" dirty="0"/>
          </a:p>
        </p:txBody>
      </p:sp>
      <p:sp>
        <p:nvSpPr>
          <p:cNvPr id="4" name="Footer Placeholder 3">
            <a:extLst>
              <a:ext uri="{FF2B5EF4-FFF2-40B4-BE49-F238E27FC236}">
                <a16:creationId xmlns:a16="http://schemas.microsoft.com/office/drawing/2014/main" id="{F40F8B78-5904-C1C2-72E5-2D4B9DE232C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2882360512"/>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A0A8-4AE4-567D-DDB4-D86920532B3F}"/>
              </a:ext>
            </a:extLst>
          </p:cNvPr>
          <p:cNvSpPr>
            <a:spLocks noGrp="1"/>
          </p:cNvSpPr>
          <p:nvPr>
            <p:ph type="title"/>
          </p:nvPr>
        </p:nvSpPr>
        <p:spPr>
          <a:xfrm>
            <a:off x="685800" y="609600"/>
            <a:ext cx="7772400" cy="533400"/>
          </a:xfrm>
        </p:spPr>
        <p:txBody>
          <a:bodyPr/>
          <a:lstStyle/>
          <a:p>
            <a:r>
              <a:rPr lang="en-US" sz="3200" dirty="0"/>
              <a:t>Survey-5</a:t>
            </a:r>
          </a:p>
        </p:txBody>
      </p:sp>
      <p:sp>
        <p:nvSpPr>
          <p:cNvPr id="3" name="Content Placeholder 2">
            <a:extLst>
              <a:ext uri="{FF2B5EF4-FFF2-40B4-BE49-F238E27FC236}">
                <a16:creationId xmlns:a16="http://schemas.microsoft.com/office/drawing/2014/main" id="{E723AD3F-8CBB-281B-8CC0-2AE6B7214050}"/>
              </a:ext>
            </a:extLst>
          </p:cNvPr>
          <p:cNvSpPr>
            <a:spLocks noGrp="1"/>
          </p:cNvSpPr>
          <p:nvPr>
            <p:ph idx="1"/>
          </p:nvPr>
        </p:nvSpPr>
        <p:spPr>
          <a:xfrm>
            <a:off x="685800" y="1295400"/>
            <a:ext cx="7772400" cy="4800600"/>
          </a:xfrm>
        </p:spPr>
        <p:txBody>
          <a:bodyPr/>
          <a:lstStyle/>
          <a:p>
            <a:pPr algn="just"/>
            <a:r>
              <a:rPr lang="en-IN" sz="1800" dirty="0" err="1">
                <a:effectLst/>
                <a:latin typeface="Times"/>
              </a:rPr>
              <a:t>Alhajji</a:t>
            </a:r>
            <a:r>
              <a:rPr lang="en-IN" sz="1800" dirty="0">
                <a:effectLst/>
                <a:latin typeface="Times"/>
              </a:rPr>
              <a:t> </a:t>
            </a:r>
            <a:r>
              <a:rPr lang="en-IN" sz="1800" i="1" dirty="0">
                <a:effectLst/>
                <a:latin typeface="Times"/>
              </a:rPr>
              <a:t>et al. </a:t>
            </a:r>
            <a:r>
              <a:rPr lang="en-IN" sz="1800" dirty="0">
                <a:effectLst/>
                <a:latin typeface="Times"/>
              </a:rPr>
              <a:t>[11] </a:t>
            </a:r>
            <a:r>
              <a:rPr lang="en-IN" sz="1800" dirty="0" err="1">
                <a:effectLst/>
                <a:latin typeface="Times"/>
              </a:rPr>
              <a:t>analyzed</a:t>
            </a:r>
            <a:r>
              <a:rPr lang="en-IN" sz="1800" dirty="0">
                <a:effectLst/>
                <a:latin typeface="Times"/>
              </a:rPr>
              <a:t> a total of 53 127 tweets from Saudi citizens regarding COVID-19 and found that the numbers of positive tweets are greater than negative tweets for almost all the measures. They found that the most positive sentiments were present in the religious practice-related steps. They concluded that Saudi Twitter users have positive sentiments and support toward the infection control steps in fighting withCOVID-19, and this supportive attitude of Saudi citizens results in the overarching confidence of the Saudi government. According to them, at times of pandemic, religious beliefs may also play an important role in preparing believers. They collected separate tweets on various steps taken by the Saudi government. They extracted 9924 tweets after the announcement of the Grand Mosque closure and found that 76.72% of the tweets were positive. Similarly, they collected tweets for Qatif lockdown, closure of schools and universities, shopping malls, parks, and restaurant closure measures, sports competition suspension hashtags, for the congregational and weekly Friday prayers suspension measure, and finally for nationwide curfew measure. </a:t>
            </a:r>
            <a:endParaRPr lang="en-IN" sz="1800" dirty="0"/>
          </a:p>
          <a:p>
            <a:endParaRPr lang="en-IN" sz="800" dirty="0"/>
          </a:p>
          <a:p>
            <a:endParaRPr lang="en-IN" sz="1100" dirty="0"/>
          </a:p>
          <a:p>
            <a:endParaRPr lang="en-IN" sz="1800" dirty="0"/>
          </a:p>
          <a:p>
            <a:endParaRPr lang="en-US" sz="3200" dirty="0"/>
          </a:p>
          <a:p>
            <a:endParaRPr lang="en-US" dirty="0"/>
          </a:p>
        </p:txBody>
      </p:sp>
      <p:sp>
        <p:nvSpPr>
          <p:cNvPr id="4" name="Footer Placeholder 3">
            <a:extLst>
              <a:ext uri="{FF2B5EF4-FFF2-40B4-BE49-F238E27FC236}">
                <a16:creationId xmlns:a16="http://schemas.microsoft.com/office/drawing/2014/main" id="{F40F8B78-5904-C1C2-72E5-2D4B9DE232C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33568127"/>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85800" y="457200"/>
            <a:ext cx="7772400" cy="685800"/>
          </a:xfrm>
        </p:spPr>
        <p:txBody>
          <a:bodyPr/>
          <a:lstStyle/>
          <a:p>
            <a:pPr>
              <a:defRPr/>
            </a:pPr>
            <a:r>
              <a:rPr lang="en-US" sz="3600" dirty="0">
                <a:latin typeface="+mj-lt"/>
              </a:rPr>
              <a:t>Problem Statement</a:t>
            </a:r>
          </a:p>
        </p:txBody>
      </p:sp>
      <p:sp>
        <p:nvSpPr>
          <p:cNvPr id="16387" name="Content Placeholder 2"/>
          <p:cNvSpPr>
            <a:spLocks noGrp="1"/>
          </p:cNvSpPr>
          <p:nvPr>
            <p:ph idx="1"/>
          </p:nvPr>
        </p:nvSpPr>
        <p:spPr>
          <a:xfrm>
            <a:off x="990600" y="1371600"/>
            <a:ext cx="7543800" cy="4495800"/>
          </a:xfrm>
        </p:spPr>
        <p:txBody>
          <a:bodyPr/>
          <a:lstStyle/>
          <a:p>
            <a:pPr>
              <a:defRPr/>
            </a:pPr>
            <a:r>
              <a:rPr lang="en-US" sz="2600" dirty="0">
                <a:latin typeface="+mn-lt"/>
              </a:rPr>
              <a:t>To analysis the sentiment of Indian citizens whether the data is positive , negative or neutral ,Which helps the government to reduce the spread of the disease.</a:t>
            </a:r>
          </a:p>
          <a:p>
            <a:pPr marL="0" indent="0">
              <a:buNone/>
              <a:defRPr/>
            </a:pPr>
            <a:endParaRPr lang="en-US" sz="2600" dirty="0">
              <a:latin typeface="+mn-lt"/>
            </a:endParaRPr>
          </a:p>
          <a:p>
            <a:pPr>
              <a:defRPr/>
            </a:pPr>
            <a:r>
              <a:rPr lang="en-US" sz="2600" dirty="0">
                <a:latin typeface="+mn-lt"/>
              </a:rPr>
              <a:t>To Handle Sentiment Analysis using NLP and Machine Learning Algorithms.</a:t>
            </a:r>
          </a:p>
          <a:p>
            <a:pPr>
              <a:defRPr/>
            </a:pPr>
            <a:endParaRPr lang="en-US" sz="2600" dirty="0">
              <a:latin typeface="+mn-lt"/>
            </a:endParaRPr>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dirty="0">
                <a:solidFill>
                  <a:srgbClr val="0000FF"/>
                </a:solidFill>
                <a:latin typeface="Arial" charset="0"/>
              </a:rPr>
              <a:t>Department of IT</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600" dirty="0">
                <a:latin typeface="Times New Roman" pitchFamily="18" charset="0"/>
                <a:cs typeface="Times New Roman" pitchFamily="18" charset="0"/>
              </a:rPr>
              <a:t>Objective</a:t>
            </a:r>
          </a:p>
        </p:txBody>
      </p:sp>
      <p:sp>
        <p:nvSpPr>
          <p:cNvPr id="16387" name="Content Placeholder 2"/>
          <p:cNvSpPr>
            <a:spLocks noGrp="1"/>
          </p:cNvSpPr>
          <p:nvPr>
            <p:ph idx="1"/>
          </p:nvPr>
        </p:nvSpPr>
        <p:spPr>
          <a:xfrm>
            <a:off x="990600" y="1752600"/>
            <a:ext cx="7772400" cy="4114800"/>
          </a:xfrm>
        </p:spPr>
        <p:txBody>
          <a:bodyPr/>
          <a:lstStyle/>
          <a:p>
            <a:pPr>
              <a:defRPr/>
            </a:pPr>
            <a:r>
              <a:rPr lang="en-US" sz="2600" dirty="0">
                <a:latin typeface="+mn-lt"/>
              </a:rPr>
              <a:t>To mine the sentiments of Indian citizens regarding the nationwide lockdown enforced by the government to minimize the rate of spreading of Coronavirus.</a:t>
            </a:r>
          </a:p>
          <a:p>
            <a:pPr>
              <a:defRPr/>
            </a:pPr>
            <a:r>
              <a:rPr lang="en-US" sz="2600" dirty="0">
                <a:latin typeface="+mn-lt"/>
              </a:rPr>
              <a:t>The sentiment analysis of tweets posted by Indian citizens has been performed using NLP and machine learning classifiers.</a:t>
            </a:r>
          </a:p>
          <a:p>
            <a:pPr>
              <a:defRPr/>
            </a:pPr>
            <a:r>
              <a:rPr lang="en-US" sz="2600" dirty="0">
                <a:latin typeface="+mn-lt"/>
              </a:rPr>
              <a:t>To classify the data accurately, eight different classifiers are used.</a:t>
            </a:r>
          </a:p>
          <a:p>
            <a:pPr>
              <a:defRPr/>
            </a:pPr>
            <a:r>
              <a:rPr lang="en-US" sz="2600" dirty="0">
                <a:latin typeface="+mn-lt"/>
              </a:rPr>
              <a:t>To improve accuracy, a consolidated result of </a:t>
            </a:r>
            <a:r>
              <a:rPr lang="en-US" sz="2600" dirty="0" err="1">
                <a:latin typeface="+mn-lt"/>
              </a:rPr>
              <a:t>TextBlob</a:t>
            </a:r>
            <a:r>
              <a:rPr lang="en-US" sz="2600" dirty="0">
                <a:latin typeface="+mn-lt"/>
              </a:rPr>
              <a:t> and VADER libraries is used.</a:t>
            </a:r>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043608" y="404664"/>
            <a:ext cx="7315200" cy="609600"/>
          </a:xfrm>
        </p:spPr>
        <p:txBody>
          <a:bodyPr/>
          <a:lstStyle/>
          <a:p>
            <a:pPr>
              <a:defRPr/>
            </a:pPr>
            <a:r>
              <a:rPr lang="en-US" sz="3600" dirty="0">
                <a:latin typeface="+mj-lt"/>
              </a:rPr>
              <a:t>Proposed System Design</a:t>
            </a:r>
          </a:p>
        </p:txBody>
      </p:sp>
      <p:sp>
        <p:nvSpPr>
          <p:cNvPr id="3072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pic>
        <p:nvPicPr>
          <p:cNvPr id="5" name="Picture 4">
            <a:extLst>
              <a:ext uri="{FF2B5EF4-FFF2-40B4-BE49-F238E27FC236}">
                <a16:creationId xmlns:a16="http://schemas.microsoft.com/office/drawing/2014/main" id="{A2A13F14-050B-D355-D9F8-D80EDD57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524001"/>
            <a:ext cx="7681240" cy="3581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5793224"/>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457200"/>
            <a:ext cx="7772400" cy="762000"/>
          </a:xfrm>
        </p:spPr>
        <p:txBody>
          <a:bodyPr/>
          <a:lstStyle/>
          <a:p>
            <a:r>
              <a:rPr lang="en-US" sz="3600" b="1" dirty="0">
                <a:solidFill>
                  <a:schemeClr val="tx1"/>
                </a:solidFill>
                <a:latin typeface="Times New Roman" pitchFamily="18" charset="0"/>
                <a:cs typeface="Times New Roman" pitchFamily="18" charset="0"/>
              </a:rPr>
              <a:t>Module Explanation</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19459" name="Content Placeholder 2"/>
          <p:cNvSpPr>
            <a:spLocks noGrp="1"/>
          </p:cNvSpPr>
          <p:nvPr>
            <p:ph idx="1"/>
          </p:nvPr>
        </p:nvSpPr>
        <p:spPr>
          <a:xfrm>
            <a:off x="990600" y="1066800"/>
            <a:ext cx="7772400" cy="4724400"/>
          </a:xfrm>
        </p:spPr>
        <p:txBody>
          <a:bodyPr/>
          <a:lstStyle/>
          <a:p>
            <a:pPr marL="0" indent="0">
              <a:buNone/>
            </a:pPr>
            <a:r>
              <a:rPr lang="en-US" sz="3600" b="1" dirty="0">
                <a:latin typeface="Times New Roman" pitchFamily="18" charset="0"/>
                <a:cs typeface="Times New Roman" pitchFamily="18" charset="0"/>
              </a:rPr>
              <a:t>1.Data-Extraction</a:t>
            </a:r>
          </a:p>
          <a:p>
            <a:pPr algn="just"/>
            <a:r>
              <a:rPr lang="en-US" sz="2600" dirty="0">
                <a:latin typeface="Times New Roman" pitchFamily="18" charset="0"/>
                <a:cs typeface="Times New Roman" pitchFamily="18" charset="0"/>
              </a:rPr>
              <a:t>Data extraction is the process of collecting or retrieving disparate types of data from a variety of sources</a:t>
            </a:r>
          </a:p>
          <a:p>
            <a:pPr algn="just"/>
            <a:r>
              <a:rPr lang="en-US" sz="2600" i="1" dirty="0" err="1">
                <a:latin typeface="Times New Roman" pitchFamily="18" charset="0"/>
                <a:cs typeface="Times New Roman" pitchFamily="18" charset="0"/>
              </a:rPr>
              <a:t>Tweepy</a:t>
            </a:r>
            <a:r>
              <a:rPr lang="en-US" sz="2600" i="1" dirty="0">
                <a:latin typeface="Times New Roman" pitchFamily="18" charset="0"/>
                <a:cs typeface="Times New Roman" pitchFamily="18" charset="0"/>
              </a:rPr>
              <a:t> &amp; </a:t>
            </a:r>
            <a:r>
              <a:rPr lang="en-US" sz="2600" i="1" dirty="0" err="1">
                <a:latin typeface="Times New Roman" pitchFamily="18" charset="0"/>
                <a:cs typeface="Times New Roman" pitchFamily="18" charset="0"/>
              </a:rPr>
              <a:t>Twint</a:t>
            </a:r>
            <a:r>
              <a:rPr lang="en-US" sz="2600" dirty="0">
                <a:latin typeface="Times New Roman" pitchFamily="18" charset="0"/>
                <a:cs typeface="Times New Roman" pitchFamily="18" charset="0"/>
              </a:rPr>
              <a:t> are  open-sourced, easy-to-use Python libraries for accessing the Twitter API.</a:t>
            </a:r>
          </a:p>
          <a:p>
            <a:pPr algn="just"/>
            <a:r>
              <a:rPr lang="en-US" sz="2600" dirty="0">
                <a:latin typeface="Times New Roman" pitchFamily="18" charset="0"/>
                <a:cs typeface="Times New Roman" pitchFamily="18" charset="0"/>
              </a:rPr>
              <a:t>It gives you an interface to access the API from your Python application.</a:t>
            </a:r>
          </a:p>
          <a:p>
            <a:pPr algn="just"/>
            <a:r>
              <a:rPr lang="en-US" sz="2600" dirty="0">
                <a:latin typeface="Times New Roman" pitchFamily="18" charset="0"/>
                <a:cs typeface="Times New Roman" pitchFamily="18" charset="0"/>
              </a:rPr>
              <a:t>In this project, we used both </a:t>
            </a:r>
            <a:r>
              <a:rPr lang="en-US" sz="2600" dirty="0" err="1">
                <a:latin typeface="Times New Roman" pitchFamily="18" charset="0"/>
                <a:cs typeface="Times New Roman" pitchFamily="18" charset="0"/>
              </a:rPr>
              <a:t>tweepy</a:t>
            </a:r>
            <a:r>
              <a:rPr lang="en-US" sz="2600" dirty="0">
                <a:latin typeface="Times New Roman" pitchFamily="18" charset="0"/>
                <a:cs typeface="Times New Roman" pitchFamily="18" charset="0"/>
              </a:rPr>
              <a:t> &amp; </a:t>
            </a:r>
            <a:r>
              <a:rPr lang="en-US" sz="2600" dirty="0" err="1">
                <a:latin typeface="Times New Roman" pitchFamily="18" charset="0"/>
                <a:cs typeface="Times New Roman" pitchFamily="18" charset="0"/>
              </a:rPr>
              <a:t>twint</a:t>
            </a:r>
            <a:r>
              <a:rPr lang="en-US" sz="2600" dirty="0">
                <a:latin typeface="Times New Roman" pitchFamily="18" charset="0"/>
                <a:cs typeface="Times New Roman" pitchFamily="18" charset="0"/>
              </a:rPr>
              <a:t> to extract the tweets from twitter for the keyword </a:t>
            </a:r>
            <a:r>
              <a:rPr lang="en-US" sz="2600" b="1" dirty="0">
                <a:latin typeface="Times New Roman" pitchFamily="18" charset="0"/>
                <a:cs typeface="Times New Roman" pitchFamily="18" charset="0"/>
              </a:rPr>
              <a:t>“covid19 ”.</a:t>
            </a:r>
          </a:p>
          <a:p>
            <a:endParaRPr lang="en-US" sz="2600" dirty="0">
              <a:latin typeface="Times New Roman" pitchFamily="18" charset="0"/>
              <a:cs typeface="Times New Roman" pitchFamily="18" charset="0"/>
            </a:endParaRPr>
          </a:p>
        </p:txBody>
      </p:sp>
      <p:sp>
        <p:nvSpPr>
          <p:cNvPr id="1946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447800" y="609600"/>
            <a:ext cx="7010400" cy="762000"/>
          </a:xfrm>
        </p:spPr>
        <p:txBody>
          <a:bodyPr/>
          <a:lstStyle/>
          <a:p>
            <a:pPr algn="l"/>
            <a:r>
              <a:rPr lang="en-US" sz="3600" dirty="0">
                <a:latin typeface="Times New Roman" pitchFamily="18" charset="0"/>
                <a:cs typeface="Times New Roman" pitchFamily="18" charset="0"/>
              </a:rPr>
              <a:t>		</a:t>
            </a:r>
            <a:r>
              <a:rPr lang="en-US" sz="3200" b="1" dirty="0">
                <a:latin typeface="Times New Roman" pitchFamily="18" charset="0"/>
                <a:cs typeface="Times New Roman" pitchFamily="18" charset="0"/>
              </a:rPr>
              <a:t>2.Data Labeling</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20483" name="Content Placeholder 2"/>
          <p:cNvSpPr>
            <a:spLocks noGrp="1"/>
          </p:cNvSpPr>
          <p:nvPr>
            <p:ph idx="1"/>
          </p:nvPr>
        </p:nvSpPr>
        <p:spPr>
          <a:xfrm>
            <a:off x="1066800" y="1143000"/>
            <a:ext cx="7772400" cy="4953000"/>
          </a:xfrm>
        </p:spPr>
        <p:txBody>
          <a:bodyPr/>
          <a:lstStyle/>
          <a:p>
            <a:pPr algn="just"/>
            <a:r>
              <a:rPr lang="en-US" sz="2400" dirty="0">
                <a:latin typeface="Times New Roman" pitchFamily="18" charset="0"/>
                <a:cs typeface="Times New Roman" pitchFamily="18" charset="0"/>
              </a:rPr>
              <a:t>Data labeling is the process of identifying raw data and adding one or more meaningful and informative labels to provide context so that a machine learning model can learn from it</a:t>
            </a:r>
          </a:p>
          <a:p>
            <a:pPr algn="just"/>
            <a:r>
              <a:rPr lang="en-US" sz="2400" b="1" dirty="0" err="1">
                <a:latin typeface="Times New Roman" pitchFamily="18" charset="0"/>
                <a:cs typeface="Times New Roman" pitchFamily="18" charset="0"/>
              </a:rPr>
              <a:t>TextBlob</a:t>
            </a:r>
            <a:r>
              <a:rPr lang="en-US" sz="2400" dirty="0">
                <a:latin typeface="Times New Roman" pitchFamily="18" charset="0"/>
                <a:cs typeface="Times New Roman" pitchFamily="18" charset="0"/>
              </a:rPr>
              <a:t> is a Lexicon-based sentiment analyzer It has some predefined rules, where it has some scores that help to calculate a sentence's polarity. That's why the Lexicon-based sentiment analyzers are also called “Rule-based sentiment analyzers”.</a:t>
            </a:r>
          </a:p>
          <a:p>
            <a:pPr algn="just"/>
            <a:r>
              <a:rPr lang="en-US" sz="2400" b="1" dirty="0">
                <a:latin typeface="Times New Roman" pitchFamily="18" charset="0"/>
                <a:cs typeface="Times New Roman" pitchFamily="18" charset="0"/>
              </a:rPr>
              <a:t>VADER </a:t>
            </a:r>
            <a:r>
              <a:rPr lang="en-US" sz="2400" dirty="0">
                <a:latin typeface="Times New Roman" pitchFamily="18" charset="0"/>
                <a:cs typeface="Times New Roman" pitchFamily="18" charset="0"/>
              </a:rPr>
              <a:t>(Valence Aware Dictionary and sentiment Reasoner) is a lexicon and rule-based sentiment analysis tool that is specifically attuned to sentiments expressed in social media.</a:t>
            </a:r>
          </a:p>
        </p:txBody>
      </p:sp>
      <p:sp>
        <p:nvSpPr>
          <p:cNvPr id="2048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447800" y="609600"/>
            <a:ext cx="7010400" cy="762000"/>
          </a:xfrm>
        </p:spPr>
        <p:txBody>
          <a:bodyPr/>
          <a:lstStyle/>
          <a:p>
            <a:pPr algn="l"/>
            <a:r>
              <a:rPr lang="en-US" sz="3600" dirty="0">
                <a:latin typeface="Times New Roman" pitchFamily="18" charset="0"/>
                <a:cs typeface="Times New Roman" pitchFamily="18" charset="0"/>
              </a:rPr>
              <a:t>	   3.Data Labeling Process</a:t>
            </a:r>
          </a:p>
        </p:txBody>
      </p:sp>
      <p:sp>
        <p:nvSpPr>
          <p:cNvPr id="2048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pic>
        <p:nvPicPr>
          <p:cNvPr id="3" name="Picture 2">
            <a:extLst>
              <a:ext uri="{FF2B5EF4-FFF2-40B4-BE49-F238E27FC236}">
                <a16:creationId xmlns:a16="http://schemas.microsoft.com/office/drawing/2014/main" id="{638FE53D-8989-07BA-1301-0B162EEC3517}"/>
              </a:ext>
            </a:extLst>
          </p:cNvPr>
          <p:cNvPicPr>
            <a:picLocks noChangeAspect="1"/>
          </p:cNvPicPr>
          <p:nvPr/>
        </p:nvPicPr>
        <p:blipFill>
          <a:blip r:embed="rId2"/>
          <a:stretch>
            <a:fillRect/>
          </a:stretch>
        </p:blipFill>
        <p:spPr>
          <a:xfrm>
            <a:off x="1723686" y="1752600"/>
            <a:ext cx="6712857" cy="3429000"/>
          </a:xfrm>
          <a:prstGeom prst="rect">
            <a:avLst/>
          </a:prstGeom>
        </p:spPr>
      </p:pic>
    </p:spTree>
    <p:extLst>
      <p:ext uri="{BB962C8B-B14F-4D97-AF65-F5344CB8AC3E}">
        <p14:creationId xmlns:p14="http://schemas.microsoft.com/office/powerpoint/2010/main" val="2793554800"/>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884744" y="220980"/>
            <a:ext cx="7010400" cy="762000"/>
          </a:xfrm>
        </p:spPr>
        <p:txBody>
          <a:bodyPr/>
          <a:lstStyle/>
          <a:p>
            <a:pPr algn="l"/>
            <a:r>
              <a:rPr lang="en-US" sz="3600" dirty="0">
                <a:latin typeface="Times New Roman" pitchFamily="18" charset="0"/>
                <a:cs typeface="Times New Roman" pitchFamily="18" charset="0"/>
              </a:rPr>
              <a:t>        4.Data Preprocessing</a:t>
            </a:r>
          </a:p>
        </p:txBody>
      </p:sp>
      <p:sp>
        <p:nvSpPr>
          <p:cNvPr id="21507" name="Content Placeholder 2"/>
          <p:cNvSpPr>
            <a:spLocks noGrp="1"/>
          </p:cNvSpPr>
          <p:nvPr>
            <p:ph idx="1"/>
          </p:nvPr>
        </p:nvSpPr>
        <p:spPr>
          <a:xfrm>
            <a:off x="990600" y="960120"/>
            <a:ext cx="7924800" cy="4572000"/>
          </a:xfrm>
        </p:spPr>
        <p:txBody>
          <a:bodyPr/>
          <a:lstStyle/>
          <a:p>
            <a:pPr algn="just"/>
            <a:r>
              <a:rPr lang="en-US" sz="2400" dirty="0">
                <a:latin typeface="Times New Roman" pitchFamily="18" charset="0"/>
                <a:cs typeface="Times New Roman" pitchFamily="18" charset="0"/>
              </a:rPr>
              <a:t>The data we have collected may hold some unsought and sentiment fewer words like links, Twitter-specific words such as hashtags (starts with #) and tags (starts with @), single letter words, numbers, etc. These types of words can play the role of noise in our classifier training and testing. To amend classifier efficiency, it is necessary to remove noise from the labelled data set before feeding the classifier.</a:t>
            </a:r>
          </a:p>
          <a:p>
            <a:pPr algn="just"/>
            <a:r>
              <a:rPr lang="en-US" sz="2400" dirty="0">
                <a:latin typeface="Times New Roman" pitchFamily="18" charset="0"/>
                <a:cs typeface="Times New Roman" pitchFamily="18" charset="0"/>
              </a:rPr>
              <a:t>The Operations includes Lowercasing , Removing Extra Spaces , Tokenization , Stop Words Removal , Removing Punctuations , Removal of Frequent Words , Stemming, Lemmatization , Removal of URLs , Removal of HTML Tags</a:t>
            </a:r>
            <a:endParaRPr lang="en-IN" sz="2400" dirty="0">
              <a:latin typeface="Times New Roman" pitchFamily="18" charset="0"/>
              <a:cs typeface="Times New Roman" pitchFamily="18" charset="0"/>
            </a:endParaRPr>
          </a:p>
          <a:p>
            <a:pPr lvl="1" algn="just"/>
            <a:endParaRPr lang="en-US" sz="2400" dirty="0">
              <a:latin typeface="Times New Roman" pitchFamily="18" charset="0"/>
              <a:cs typeface="Times New Roman" pitchFamily="18" charset="0"/>
            </a:endParaRPr>
          </a:p>
        </p:txBody>
      </p:sp>
      <p:sp>
        <p:nvSpPr>
          <p:cNvPr id="2150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9816-BEF7-0851-C460-FB5FD32F3BB9}"/>
              </a:ext>
            </a:extLst>
          </p:cNvPr>
          <p:cNvSpPr>
            <a:spLocks noGrp="1"/>
          </p:cNvSpPr>
          <p:nvPr>
            <p:ph type="title"/>
          </p:nvPr>
        </p:nvSpPr>
        <p:spPr>
          <a:xfrm>
            <a:off x="1219200" y="457200"/>
            <a:ext cx="7772400" cy="1143000"/>
          </a:xfrm>
        </p:spPr>
        <p:txBody>
          <a:bodyPr/>
          <a:lstStyle/>
          <a:p>
            <a:r>
              <a:rPr lang="en-US" sz="3600" dirty="0">
                <a:latin typeface="+mj-lt"/>
              </a:rPr>
              <a:t>Data Preprocessing Process</a:t>
            </a:r>
            <a:endParaRPr lang="en-IN" sz="3600" dirty="0">
              <a:latin typeface="+mj-lt"/>
            </a:endParaRPr>
          </a:p>
        </p:txBody>
      </p:sp>
      <p:sp>
        <p:nvSpPr>
          <p:cNvPr id="4" name="Footer Placeholder 3">
            <a:extLst>
              <a:ext uri="{FF2B5EF4-FFF2-40B4-BE49-F238E27FC236}">
                <a16:creationId xmlns:a16="http://schemas.microsoft.com/office/drawing/2014/main" id="{85584B49-3D16-9428-60D3-A0174F5BBF9A}"/>
              </a:ext>
            </a:extLst>
          </p:cNvPr>
          <p:cNvSpPr>
            <a:spLocks noGrp="1"/>
          </p:cNvSpPr>
          <p:nvPr>
            <p:ph type="ftr" sz="quarter" idx="10"/>
          </p:nvPr>
        </p:nvSpPr>
        <p:spPr/>
        <p:txBody>
          <a:bodyPr/>
          <a:lstStyle/>
          <a:p>
            <a:pPr>
              <a:defRPr/>
            </a:pPr>
            <a:r>
              <a:rPr lang="en-US"/>
              <a:t>Department of IT</a:t>
            </a:r>
          </a:p>
        </p:txBody>
      </p:sp>
      <p:pic>
        <p:nvPicPr>
          <p:cNvPr id="5" name="Picture 4">
            <a:extLst>
              <a:ext uri="{FF2B5EF4-FFF2-40B4-BE49-F238E27FC236}">
                <a16:creationId xmlns:a16="http://schemas.microsoft.com/office/drawing/2014/main" id="{736C768A-7459-BC9E-9D43-C1AB1AB70897}"/>
              </a:ext>
            </a:extLst>
          </p:cNvPr>
          <p:cNvPicPr>
            <a:picLocks noChangeAspect="1"/>
          </p:cNvPicPr>
          <p:nvPr/>
        </p:nvPicPr>
        <p:blipFill>
          <a:blip r:embed="rId2"/>
          <a:stretch>
            <a:fillRect/>
          </a:stretch>
        </p:blipFill>
        <p:spPr>
          <a:xfrm>
            <a:off x="1295400" y="1828800"/>
            <a:ext cx="7046495" cy="3803824"/>
          </a:xfrm>
          <a:prstGeom prst="rect">
            <a:avLst/>
          </a:prstGeom>
        </p:spPr>
      </p:pic>
    </p:spTree>
    <p:extLst>
      <p:ext uri="{BB962C8B-B14F-4D97-AF65-F5344CB8AC3E}">
        <p14:creationId xmlns:p14="http://schemas.microsoft.com/office/powerpoint/2010/main" val="3957644243"/>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64CA-9971-2023-8AF2-47AB2136EFC0}"/>
              </a:ext>
            </a:extLst>
          </p:cNvPr>
          <p:cNvSpPr>
            <a:spLocks noGrp="1"/>
          </p:cNvSpPr>
          <p:nvPr>
            <p:ph type="title"/>
          </p:nvPr>
        </p:nvSpPr>
        <p:spPr>
          <a:xfrm>
            <a:off x="685800" y="609600"/>
            <a:ext cx="7772400" cy="685800"/>
          </a:xfrm>
        </p:spPr>
        <p:txBody>
          <a:bodyPr/>
          <a:lstStyle/>
          <a:p>
            <a:r>
              <a:rPr lang="en-US" dirty="0"/>
              <a:t>Contents</a:t>
            </a:r>
          </a:p>
        </p:txBody>
      </p:sp>
      <p:sp>
        <p:nvSpPr>
          <p:cNvPr id="3" name="Content Placeholder 2">
            <a:extLst>
              <a:ext uri="{FF2B5EF4-FFF2-40B4-BE49-F238E27FC236}">
                <a16:creationId xmlns:a16="http://schemas.microsoft.com/office/drawing/2014/main" id="{D98B458A-B0F1-310F-D89E-2D1A364582DC}"/>
              </a:ext>
            </a:extLst>
          </p:cNvPr>
          <p:cNvSpPr>
            <a:spLocks noGrp="1"/>
          </p:cNvSpPr>
          <p:nvPr>
            <p:ph idx="1"/>
          </p:nvPr>
        </p:nvSpPr>
        <p:spPr>
          <a:xfrm>
            <a:off x="1143000" y="1524000"/>
            <a:ext cx="7315200" cy="4343400"/>
          </a:xfrm>
        </p:spPr>
        <p:txBody>
          <a:bodyPr/>
          <a:lstStyle/>
          <a:p>
            <a:r>
              <a:rPr lang="en-US" sz="2400" dirty="0">
                <a:latin typeface="+mn-lt"/>
              </a:rPr>
              <a:t>Introduction</a:t>
            </a:r>
          </a:p>
          <a:p>
            <a:r>
              <a:rPr lang="en-US" sz="2400" dirty="0">
                <a:latin typeface="+mn-lt"/>
              </a:rPr>
              <a:t>Literature Survey</a:t>
            </a:r>
          </a:p>
          <a:p>
            <a:r>
              <a:rPr lang="en-US" sz="2400" dirty="0">
                <a:latin typeface="+mn-lt"/>
              </a:rPr>
              <a:t>Problem Statement</a:t>
            </a:r>
          </a:p>
          <a:p>
            <a:r>
              <a:rPr lang="en-US" sz="2400" dirty="0">
                <a:latin typeface="+mn-lt"/>
              </a:rPr>
              <a:t>Objective</a:t>
            </a:r>
          </a:p>
          <a:p>
            <a:r>
              <a:rPr lang="en-US" sz="2400" dirty="0">
                <a:latin typeface="+mn-lt"/>
              </a:rPr>
              <a:t>Proposed System Design</a:t>
            </a:r>
          </a:p>
          <a:p>
            <a:r>
              <a:rPr lang="en-US" sz="2400" dirty="0">
                <a:latin typeface="+mn-lt"/>
              </a:rPr>
              <a:t>Module Explanation</a:t>
            </a:r>
          </a:p>
          <a:p>
            <a:r>
              <a:rPr lang="en-US" sz="2400" dirty="0">
                <a:latin typeface="+mn-lt"/>
              </a:rPr>
              <a:t>Result &amp; Discussion</a:t>
            </a:r>
          </a:p>
          <a:p>
            <a:r>
              <a:rPr lang="en-US" sz="2400" dirty="0">
                <a:latin typeface="+mn-lt"/>
              </a:rPr>
              <a:t>SWOT Analysis</a:t>
            </a:r>
          </a:p>
          <a:p>
            <a:r>
              <a:rPr lang="en-US" sz="2400" dirty="0">
                <a:latin typeface="+mn-lt"/>
              </a:rPr>
              <a:t>Conclusion</a:t>
            </a:r>
          </a:p>
          <a:p>
            <a:r>
              <a:rPr lang="en-US" sz="2400" dirty="0">
                <a:latin typeface="+mn-lt"/>
              </a:rPr>
              <a:t>References</a:t>
            </a:r>
          </a:p>
          <a:p>
            <a:endParaRPr lang="en-US" sz="2000" dirty="0"/>
          </a:p>
        </p:txBody>
      </p:sp>
      <p:sp>
        <p:nvSpPr>
          <p:cNvPr id="4" name="Footer Placeholder 3">
            <a:extLst>
              <a:ext uri="{FF2B5EF4-FFF2-40B4-BE49-F238E27FC236}">
                <a16:creationId xmlns:a16="http://schemas.microsoft.com/office/drawing/2014/main" id="{4B83EDE9-64AC-C1D1-0C46-92BA7913E3DD}"/>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469538125"/>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6934200" cy="685800"/>
          </a:xfrm>
        </p:spPr>
        <p:txBody>
          <a:bodyPr/>
          <a:lstStyle/>
          <a:p>
            <a:pPr>
              <a:defRPr/>
            </a:pPr>
            <a:r>
              <a:rPr lang="en-US" sz="3600" dirty="0">
                <a:latin typeface="+mj-lt"/>
              </a:rPr>
              <a:t>5.Data Vectorization</a:t>
            </a:r>
          </a:p>
        </p:txBody>
      </p:sp>
      <p:sp>
        <p:nvSpPr>
          <p:cNvPr id="3" name="Content Placeholder 2"/>
          <p:cNvSpPr>
            <a:spLocks noGrp="1"/>
          </p:cNvSpPr>
          <p:nvPr>
            <p:ph idx="1"/>
          </p:nvPr>
        </p:nvSpPr>
        <p:spPr>
          <a:xfrm>
            <a:off x="990600" y="1447800"/>
            <a:ext cx="8153400" cy="4267200"/>
          </a:xfrm>
        </p:spPr>
        <p:txBody>
          <a:bodyPr/>
          <a:lstStyle/>
          <a:p>
            <a:pPr lvl="1">
              <a:buFont typeface="Arial" pitchFamily="34" charset="0"/>
              <a:buChar char="•"/>
              <a:defRPr/>
            </a:pPr>
            <a:r>
              <a:rPr lang="en-US" sz="2600" dirty="0">
                <a:latin typeface="+mj-lt"/>
                <a:cs typeface="Calibri" panose="020F0502020204030204" pitchFamily="34" charset="0"/>
              </a:rPr>
              <a:t>The machine learning classifiers cannot take the input written in any language except numbers. Thus, before using the text data for predictive modelling, it is required to convert it into features. We have used the </a:t>
            </a:r>
            <a:r>
              <a:rPr lang="en-US" sz="2600" dirty="0" err="1">
                <a:latin typeface="+mj-lt"/>
                <a:cs typeface="Calibri" panose="020F0502020204030204" pitchFamily="34" charset="0"/>
              </a:rPr>
              <a:t>CountVectorizer</a:t>
            </a:r>
            <a:r>
              <a:rPr lang="en-US" sz="2600" dirty="0">
                <a:latin typeface="+mj-lt"/>
                <a:cs typeface="Calibri" panose="020F0502020204030204" pitchFamily="34" charset="0"/>
              </a:rPr>
              <a:t> feature extraction to calculate word frequencies.</a:t>
            </a:r>
          </a:p>
          <a:p>
            <a:pPr lvl="1">
              <a:buFont typeface="Arial" pitchFamily="34" charset="0"/>
              <a:buChar char="•"/>
              <a:defRPr/>
            </a:pPr>
            <a:r>
              <a:rPr lang="en-IN" sz="2600" kern="1200" dirty="0" err="1">
                <a:solidFill>
                  <a:srgbClr val="404040"/>
                </a:solidFill>
                <a:effectLst/>
                <a:latin typeface="+mj-lt"/>
                <a:ea typeface="+mn-ea"/>
                <a:cs typeface="Calibri" panose="020F0502020204030204" pitchFamily="34" charset="0"/>
              </a:rPr>
              <a:t>CountVectorizer</a:t>
            </a:r>
            <a:r>
              <a:rPr lang="en-IN" sz="2600" kern="1200" dirty="0">
                <a:solidFill>
                  <a:srgbClr val="404040"/>
                </a:solidFill>
                <a:effectLst/>
                <a:latin typeface="+mj-lt"/>
                <a:ea typeface="+mn-ea"/>
                <a:cs typeface="Calibri" panose="020F0502020204030204" pitchFamily="34" charset="0"/>
              </a:rPr>
              <a:t> counts the frequency of each word present in the document and creates a sparse matrix.</a:t>
            </a:r>
            <a:endParaRPr lang="en-IN" sz="2600" dirty="0">
              <a:effectLst/>
              <a:latin typeface="+mj-lt"/>
            </a:endParaRPr>
          </a:p>
          <a:p>
            <a:pPr lvl="1">
              <a:buFont typeface="Arial" pitchFamily="34" charset="0"/>
              <a:buChar char="•"/>
              <a:defRPr/>
            </a:pPr>
            <a:r>
              <a:rPr lang="en-US" sz="2600" dirty="0">
                <a:latin typeface="+mj-lt"/>
                <a:cs typeface="Calibri" panose="020F0502020204030204" pitchFamily="34" charset="0"/>
              </a:rPr>
              <a:t>For example, Doc1 have “She was young the way an actual young person is young.”</a:t>
            </a:r>
            <a:endParaRPr lang="en-IN" sz="2600" dirty="0">
              <a:latin typeface="+mj-lt"/>
              <a:cs typeface="Calibri" panose="020F0502020204030204" pitchFamily="34" charset="0"/>
            </a:endParaRPr>
          </a:p>
          <a:p>
            <a:pPr lvl="1">
              <a:buFont typeface="Arial" pitchFamily="34" charset="0"/>
              <a:buChar char="•"/>
              <a:defRPr/>
            </a:pPr>
            <a:endParaRPr lang="en-US" sz="2000" dirty="0">
              <a:latin typeface="+mn-lt"/>
            </a:endParaRPr>
          </a:p>
          <a:p>
            <a:pPr lvl="2">
              <a:defRPr/>
            </a:pPr>
            <a:endParaRPr lang="en-US" sz="2000" dirty="0">
              <a:latin typeface="+mn-lt"/>
            </a:endParaRPr>
          </a:p>
        </p:txBody>
      </p:sp>
      <p:sp>
        <p:nvSpPr>
          <p:cNvPr id="2458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17B06F-D2DF-473A-D07A-686C533FC618}"/>
              </a:ext>
            </a:extLst>
          </p:cNvPr>
          <p:cNvSpPr>
            <a:spLocks noGrp="1"/>
          </p:cNvSpPr>
          <p:nvPr>
            <p:ph idx="1"/>
          </p:nvPr>
        </p:nvSpPr>
        <p:spPr>
          <a:xfrm>
            <a:off x="990600" y="457200"/>
            <a:ext cx="7772400" cy="4114800"/>
          </a:xfrm>
        </p:spPr>
        <p:txBody>
          <a:bodyPr/>
          <a:lstStyle/>
          <a:p>
            <a:r>
              <a:rPr lang="en-IN" sz="2600" dirty="0" err="1">
                <a:latin typeface="+mj-lt"/>
                <a:cs typeface="Calibri" panose="020F0502020204030204" pitchFamily="34" charset="0"/>
              </a:rPr>
              <a:t>CountVectorizer</a:t>
            </a:r>
            <a:r>
              <a:rPr lang="en-IN" sz="2600" dirty="0">
                <a:latin typeface="+mj-lt"/>
                <a:cs typeface="Calibri" panose="020F0502020204030204" pitchFamily="34" charset="0"/>
              </a:rPr>
              <a:t> will convert this text into the following sparse matrix with an index of the words in alphabetical order as follows: {“she”: 4, “was”: 6, “young”: 8, “the”: 5, “way”: 7, “an”: 1, “actual”: 0, “person”: 3, “is”: 2}. </a:t>
            </a:r>
          </a:p>
          <a:p>
            <a:endParaRPr lang="en-IN" dirty="0"/>
          </a:p>
        </p:txBody>
      </p:sp>
      <p:sp>
        <p:nvSpPr>
          <p:cNvPr id="4" name="Footer Placeholder 3">
            <a:extLst>
              <a:ext uri="{FF2B5EF4-FFF2-40B4-BE49-F238E27FC236}">
                <a16:creationId xmlns:a16="http://schemas.microsoft.com/office/drawing/2014/main" id="{11F521D1-30C3-9585-3BD6-86E70D229853}"/>
              </a:ext>
            </a:extLst>
          </p:cNvPr>
          <p:cNvSpPr>
            <a:spLocks noGrp="1"/>
          </p:cNvSpPr>
          <p:nvPr>
            <p:ph type="ftr" sz="quarter" idx="10"/>
          </p:nvPr>
        </p:nvSpPr>
        <p:spPr/>
        <p:txBody>
          <a:bodyPr/>
          <a:lstStyle/>
          <a:p>
            <a:pPr>
              <a:defRPr/>
            </a:pPr>
            <a:r>
              <a:rPr lang="en-US"/>
              <a:t>Department of IT</a:t>
            </a:r>
          </a:p>
        </p:txBody>
      </p:sp>
      <p:pic>
        <p:nvPicPr>
          <p:cNvPr id="5" name="Picture 4">
            <a:extLst>
              <a:ext uri="{FF2B5EF4-FFF2-40B4-BE49-F238E27FC236}">
                <a16:creationId xmlns:a16="http://schemas.microsoft.com/office/drawing/2014/main" id="{CE419614-B29F-551B-A09F-931A706DE47D}"/>
              </a:ext>
            </a:extLst>
          </p:cNvPr>
          <p:cNvPicPr>
            <a:picLocks noChangeAspect="1"/>
          </p:cNvPicPr>
          <p:nvPr/>
        </p:nvPicPr>
        <p:blipFill>
          <a:blip r:embed="rId2"/>
          <a:stretch>
            <a:fillRect/>
          </a:stretch>
        </p:blipFill>
        <p:spPr>
          <a:xfrm>
            <a:off x="1143000" y="3505200"/>
            <a:ext cx="7772400" cy="14379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4794286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131" y="0"/>
            <a:ext cx="7772400" cy="1143000"/>
          </a:xfrm>
        </p:spPr>
        <p:txBody>
          <a:bodyPr/>
          <a:lstStyle/>
          <a:p>
            <a:pPr>
              <a:defRPr/>
            </a:pPr>
            <a:r>
              <a:rPr lang="en-US" sz="3600" dirty="0">
                <a:latin typeface="+mj-lt"/>
              </a:rPr>
              <a:t>6. Training and Testing the Classifiers</a:t>
            </a:r>
          </a:p>
        </p:txBody>
      </p:sp>
      <p:sp>
        <p:nvSpPr>
          <p:cNvPr id="3" name="Content Placeholder 2"/>
          <p:cNvSpPr>
            <a:spLocks noGrp="1"/>
          </p:cNvSpPr>
          <p:nvPr>
            <p:ph idx="1"/>
          </p:nvPr>
        </p:nvSpPr>
        <p:spPr>
          <a:xfrm>
            <a:off x="1126157" y="1371600"/>
            <a:ext cx="8006614" cy="4114800"/>
          </a:xfrm>
        </p:spPr>
        <p:txBody>
          <a:bodyPr/>
          <a:lstStyle/>
          <a:p>
            <a:pPr>
              <a:defRPr/>
            </a:pPr>
            <a:r>
              <a:rPr lang="en-IN" sz="2600" dirty="0">
                <a:latin typeface="+mj-lt"/>
                <a:cs typeface="Calibri" panose="020F0502020204030204" pitchFamily="34" charset="0"/>
              </a:rPr>
              <a:t>We have used supervised machine learning algorithms for training and testing data.</a:t>
            </a:r>
          </a:p>
          <a:p>
            <a:pPr>
              <a:defRPr/>
            </a:pPr>
            <a:r>
              <a:rPr lang="en-IN" sz="2600" dirty="0">
                <a:latin typeface="+mj-lt"/>
                <a:cs typeface="Calibri" panose="020F0502020204030204" pitchFamily="34" charset="0"/>
              </a:rPr>
              <a:t>After feature extraction of the </a:t>
            </a:r>
            <a:r>
              <a:rPr lang="en-IN" sz="2600" dirty="0" err="1">
                <a:latin typeface="+mj-lt"/>
                <a:cs typeface="Calibri" panose="020F0502020204030204" pitchFamily="34" charset="0"/>
              </a:rPr>
              <a:t>preprocessed</a:t>
            </a:r>
            <a:r>
              <a:rPr lang="en-IN" sz="2600" dirty="0">
                <a:latin typeface="+mj-lt"/>
                <a:cs typeface="Calibri" panose="020F0502020204030204" pitchFamily="34" charset="0"/>
              </a:rPr>
              <a:t> data set, we have passed the data to machine learning classifiers. We have used eight classifiers, they are Multinomial Naive- Bayes , Bernoulli Naïve Bayes , Logistic </a:t>
            </a:r>
            <a:r>
              <a:rPr lang="en-US" sz="2600" dirty="0">
                <a:latin typeface="+mj-lt"/>
                <a:cs typeface="Calibri" panose="020F0502020204030204" pitchFamily="34" charset="0"/>
              </a:rPr>
              <a:t>Regression , Linear SVC , </a:t>
            </a:r>
            <a:r>
              <a:rPr lang="en-IN" sz="2600" dirty="0">
                <a:latin typeface="+mj-lt"/>
                <a:cs typeface="Calibri" panose="020F0502020204030204" pitchFamily="34" charset="0"/>
              </a:rPr>
              <a:t>Ada Boost Classifier , Ridge Classifier , Passive Aggressive Classifier and Perceptron.</a:t>
            </a:r>
          </a:p>
          <a:p>
            <a:pPr>
              <a:defRPr/>
            </a:pPr>
            <a:r>
              <a:rPr lang="en-IN" sz="2600" kern="1200" dirty="0">
                <a:solidFill>
                  <a:srgbClr val="000000"/>
                </a:solidFill>
                <a:effectLst/>
                <a:latin typeface="+mj-lt"/>
                <a:cs typeface="Calibri" panose="020F0502020204030204" pitchFamily="34" charset="0"/>
              </a:rPr>
              <a:t>We have used 80% data for training and 20% data for testing the classifiers. </a:t>
            </a:r>
            <a:endParaRPr lang="en-IN" sz="2600" dirty="0">
              <a:effectLst/>
              <a:latin typeface="+mj-lt"/>
              <a:cs typeface="Calibri" panose="020F0502020204030204" pitchFamily="34" charset="0"/>
            </a:endParaRPr>
          </a:p>
          <a:p>
            <a:pPr marL="0" indent="0">
              <a:buNone/>
              <a:defRPr/>
            </a:pPr>
            <a:endParaRPr lang="en-IN" sz="2800" dirty="0">
              <a:latin typeface="Calibri" panose="020F0502020204030204" pitchFamily="34" charset="0"/>
              <a:cs typeface="Calibri" panose="020F0502020204030204" pitchFamily="34" charset="0"/>
            </a:endParaRPr>
          </a:p>
          <a:p>
            <a:pPr marL="0" indent="0">
              <a:buNone/>
              <a:defRPr/>
            </a:pPr>
            <a:endParaRPr lang="en-IN" sz="2800" dirty="0">
              <a:latin typeface="Calibri" panose="020F0502020204030204" pitchFamily="34" charset="0"/>
              <a:cs typeface="Calibri" panose="020F0502020204030204" pitchFamily="34" charset="0"/>
            </a:endParaRPr>
          </a:p>
          <a:p>
            <a:pPr>
              <a:defRPr/>
            </a:pPr>
            <a:endParaRPr lang="en-IN" sz="2800" dirty="0">
              <a:latin typeface="Calibri" panose="020F0502020204030204" pitchFamily="34" charset="0"/>
              <a:cs typeface="Calibri" panose="020F0502020204030204" pitchFamily="34" charset="0"/>
            </a:endParaRPr>
          </a:p>
          <a:p>
            <a:pPr>
              <a:defRPr/>
            </a:pPr>
            <a:endParaRPr lang="en-US" sz="2600" dirty="0">
              <a:latin typeface="+mn-lt"/>
            </a:endParaRPr>
          </a:p>
          <a:p>
            <a:pPr>
              <a:defRPr/>
            </a:pPr>
            <a:endParaRPr lang="en-US" sz="2600" dirty="0">
              <a:latin typeface="+mn-lt"/>
            </a:endParaRPr>
          </a:p>
        </p:txBody>
      </p:sp>
      <p:sp>
        <p:nvSpPr>
          <p:cNvPr id="2662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A0A61-5B98-11B5-5343-A19D8A0858DC}"/>
                  </a:ext>
                </a:extLst>
              </p:cNvPr>
              <p:cNvSpPr>
                <a:spLocks noGrp="1"/>
              </p:cNvSpPr>
              <p:nvPr>
                <p:ph idx="1"/>
              </p:nvPr>
            </p:nvSpPr>
            <p:spPr>
              <a:xfrm>
                <a:off x="685800" y="914400"/>
                <a:ext cx="7772400" cy="5181600"/>
              </a:xfrm>
            </p:spPr>
            <p:txBody>
              <a:bodyPr/>
              <a:lstStyle/>
              <a:p>
                <a:pPr marL="0" indent="0">
                  <a:buNone/>
                </a:pPr>
                <a:r>
                  <a:rPr lang="en-US" sz="2400" dirty="0">
                    <a:latin typeface="+mn-lt"/>
                  </a:rPr>
                  <a:t>Classifiers :</a:t>
                </a:r>
              </a:p>
              <a:p>
                <a:pPr lvl="1">
                  <a:buFont typeface="Wingdings" pitchFamily="2" charset="2"/>
                  <a:buChar char="ü"/>
                </a:pPr>
                <a:r>
                  <a:rPr lang="en-US" sz="1600" i="1" dirty="0">
                    <a:latin typeface="+mj-lt"/>
                  </a:rPr>
                  <a:t>Logistic Regression :</a:t>
                </a:r>
              </a:p>
              <a:p>
                <a:pPr marL="457200" lvl="1" indent="0">
                  <a:buNone/>
                </a:pPr>
                <a:r>
                  <a:rPr lang="en-US" sz="1400" i="1" dirty="0">
                    <a:latin typeface="+mj-lt"/>
                  </a:rPr>
                  <a:t>                </a:t>
                </a:r>
                <a:r>
                  <a:rPr lang="en-US" sz="1400" dirty="0">
                    <a:latin typeface="+mj-lt"/>
                  </a:rPr>
                  <a:t>The logistic regression function p(x) is the sigmoid function of  f(x).</a:t>
                </a:r>
              </a:p>
              <a:p>
                <a:pPr marL="457200" lvl="1" indent="0">
                  <a:buNone/>
                </a:pPr>
                <a:r>
                  <a:rPr lang="en-US" sz="1400" i="1" dirty="0">
                    <a:latin typeface="+mj-lt"/>
                  </a:rPr>
                  <a:t>                                                p(x)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1+</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sup>
                        </m:sSup>
                      </m:den>
                    </m:f>
                  </m:oMath>
                </a14:m>
                <a:endParaRPr lang="en-US" sz="1400" i="1" dirty="0">
                  <a:latin typeface="+mj-lt"/>
                </a:endParaRPr>
              </a:p>
              <a:p>
                <a:pPr marL="457200" lvl="1" indent="0">
                  <a:buNone/>
                </a:pPr>
                <a:r>
                  <a:rPr lang="en-US" sz="1400" i="1" dirty="0">
                    <a:latin typeface="+mj-lt"/>
                  </a:rPr>
                  <a:t>                                                f(x)   =  </a:t>
                </a:r>
                <a14:m>
                  <m:oMath xmlns:m="http://schemas.openxmlformats.org/officeDocument/2006/math">
                    <m:r>
                      <a:rPr lang="en-US" sz="1400" i="1" smtClean="0">
                        <a:latin typeface="Cambria Math" panose="02040503050406030204" pitchFamily="18" charset="0"/>
                        <a:ea typeface="Cambria Math" panose="02040503050406030204" pitchFamily="18" charset="0"/>
                      </a:rPr>
                      <m:t>𝛽</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𝛽</m:t>
                    </m:r>
                    <m:r>
                      <a:rPr lang="en-US" sz="1400" b="0" i="1" smtClean="0">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𝑥</m:t>
                    </m:r>
                  </m:oMath>
                </a14:m>
                <a:endParaRPr lang="en-US" sz="1400" i="1" dirty="0">
                  <a:latin typeface="+mj-lt"/>
                </a:endParaRPr>
              </a:p>
              <a:p>
                <a:pPr marL="457200" lvl="1" indent="0">
                  <a:buNone/>
                </a:pPr>
                <a:r>
                  <a:rPr lang="en-US" sz="1400" i="1" dirty="0">
                    <a:latin typeface="+mj-lt"/>
                  </a:rPr>
                  <a:t>       </a:t>
                </a:r>
              </a:p>
              <a:p>
                <a:pPr lvl="1">
                  <a:buFont typeface="Wingdings" pitchFamily="2" charset="2"/>
                  <a:buChar char="ü"/>
                </a:pPr>
                <a:r>
                  <a:rPr lang="en-US" sz="1600" i="1" dirty="0">
                    <a:latin typeface="+mj-lt"/>
                  </a:rPr>
                  <a:t>Ada-boost Classifier :</a:t>
                </a:r>
              </a:p>
              <a:p>
                <a:pPr marL="457200" lvl="1" indent="0" algn="just">
                  <a:buNone/>
                </a:pPr>
                <a:r>
                  <a:rPr lang="en-US" sz="1400" i="1" dirty="0">
                    <a:latin typeface="+mj-lt"/>
                  </a:rPr>
                  <a:t>                   </a:t>
                </a:r>
                <a:r>
                  <a:rPr lang="en-IN" sz="1400" b="0" i="0" u="none" strike="noStrike" dirty="0">
                    <a:solidFill>
                      <a:srgbClr val="292929"/>
                    </a:solidFill>
                    <a:effectLst/>
                    <a:latin typeface="+mj-lt"/>
                  </a:rPr>
                  <a:t>Ada-boost classifier combines weak classifier algorithm to form strong classifier. A single algorithm may classify the objects poorly. But if we combine multiple classifiers with selection of training set at every iteration and assigning right amount of weight in final voting, we can have good accuracy score for overall classifier. </a:t>
                </a:r>
              </a:p>
              <a:p>
                <a:pPr marL="457200" lvl="1" indent="0" algn="just">
                  <a:buNone/>
                </a:pPr>
                <a:endParaRPr lang="en-IN" sz="1400" b="0" i="0" u="none" strike="noStrike" dirty="0">
                  <a:solidFill>
                    <a:srgbClr val="292929"/>
                  </a:solidFill>
                  <a:effectLst/>
                  <a:latin typeface="+mj-lt"/>
                </a:endParaRPr>
              </a:p>
              <a:p>
                <a:pPr marL="457200" lvl="1" indent="0" algn="just">
                  <a:buNone/>
                </a:pPr>
                <a:endParaRPr lang="en-US" sz="1400" i="1" dirty="0">
                  <a:latin typeface="+mj-lt"/>
                </a:endParaRPr>
              </a:p>
              <a:p>
                <a:pPr marL="457200" lvl="1" indent="0" algn="just">
                  <a:buNone/>
                </a:pPr>
                <a:endParaRPr lang="en-US" sz="1400" i="1" dirty="0">
                  <a:latin typeface="+mj-lt"/>
                </a:endParaRPr>
              </a:p>
              <a:p>
                <a:pPr marL="971550" lvl="2" indent="-171450">
                  <a:buFont typeface="Wingdings" pitchFamily="2" charset="2"/>
                  <a:buChar char="§"/>
                </a:pPr>
                <a:r>
                  <a:rPr lang="en-IN" sz="1200" b="1" i="0" u="none" strike="noStrike" dirty="0" err="1">
                    <a:solidFill>
                      <a:srgbClr val="292929"/>
                    </a:solidFill>
                    <a:effectLst/>
                    <a:latin typeface="+mj-lt"/>
                  </a:rPr>
                  <a:t>h_t</a:t>
                </a:r>
                <a:r>
                  <a:rPr lang="en-IN" sz="1200" b="1" i="0" u="none" strike="noStrike" dirty="0">
                    <a:solidFill>
                      <a:srgbClr val="292929"/>
                    </a:solidFill>
                    <a:effectLst/>
                    <a:latin typeface="+mj-lt"/>
                  </a:rPr>
                  <a:t>(x)</a:t>
                </a:r>
                <a:r>
                  <a:rPr lang="en-IN" sz="1200" b="0" i="0" u="none" strike="noStrike" dirty="0">
                    <a:solidFill>
                      <a:srgbClr val="292929"/>
                    </a:solidFill>
                    <a:effectLst/>
                    <a:latin typeface="+mj-lt"/>
                  </a:rPr>
                  <a:t> is the output of weak classifier t for input x</a:t>
                </a:r>
              </a:p>
              <a:p>
                <a:pPr marL="971550" lvl="2" indent="-171450">
                  <a:buFont typeface="Wingdings" pitchFamily="2" charset="2"/>
                  <a:buChar char="§"/>
                </a:pPr>
                <a:r>
                  <a:rPr lang="en-IN" sz="1200" b="0" i="0" u="none" strike="noStrike" dirty="0" err="1">
                    <a:solidFill>
                      <a:srgbClr val="292929"/>
                    </a:solidFill>
                    <a:effectLst/>
                    <a:latin typeface="+mj-lt"/>
                  </a:rPr>
                  <a:t>alpha_t</a:t>
                </a:r>
                <a:r>
                  <a:rPr lang="en-IN" sz="1200" b="0" i="0" u="none" strike="noStrike" dirty="0">
                    <a:solidFill>
                      <a:srgbClr val="292929"/>
                    </a:solidFill>
                    <a:effectLst/>
                    <a:latin typeface="+mj-lt"/>
                  </a:rPr>
                  <a:t> is weight assigned to classifier.</a:t>
                </a:r>
              </a:p>
              <a:p>
                <a:pPr marL="971550" lvl="2" indent="-171450">
                  <a:buFont typeface="Wingdings" pitchFamily="2" charset="2"/>
                  <a:buChar char="§"/>
                </a:pPr>
                <a:r>
                  <a:rPr lang="en-IN" sz="1200" b="0" i="0" u="none" strike="noStrike" dirty="0" err="1">
                    <a:solidFill>
                      <a:srgbClr val="292929"/>
                    </a:solidFill>
                    <a:effectLst/>
                    <a:latin typeface="+mj-lt"/>
                  </a:rPr>
                  <a:t>alpha_t</a:t>
                </a:r>
                <a:r>
                  <a:rPr lang="en-IN" sz="1200" b="0" i="0" u="none" strike="noStrike" dirty="0">
                    <a:solidFill>
                      <a:srgbClr val="292929"/>
                    </a:solidFill>
                    <a:effectLst/>
                    <a:latin typeface="+mj-lt"/>
                  </a:rPr>
                  <a:t> is calculated as follows:</a:t>
                </a:r>
              </a:p>
              <a:p>
                <a:pPr marL="1428750" lvl="3" indent="-171450">
                  <a:buFont typeface="Wingdings" pitchFamily="2" charset="2"/>
                  <a:buChar char="v"/>
                </a:pPr>
                <a:r>
                  <a:rPr lang="en-IN" sz="1200" b="0" i="0" u="none" strike="noStrike" dirty="0" err="1">
                    <a:solidFill>
                      <a:srgbClr val="292929"/>
                    </a:solidFill>
                    <a:effectLst/>
                    <a:latin typeface="+mj-lt"/>
                  </a:rPr>
                  <a:t>alpha_t</a:t>
                </a:r>
                <a:r>
                  <a:rPr lang="en-IN" sz="1200" b="0" i="0" u="none" strike="noStrike" dirty="0">
                    <a:solidFill>
                      <a:srgbClr val="292929"/>
                    </a:solidFill>
                    <a:effectLst/>
                    <a:latin typeface="+mj-lt"/>
                  </a:rPr>
                  <a:t> = 0.5 * ln( (1 — E)/E) : weight of classifier is straight forward, it is based on the error rate. Initially, all the input training example has equal weightage.</a:t>
                </a:r>
              </a:p>
              <a:p>
                <a:pPr marL="457200" lvl="1" indent="0" algn="just">
                  <a:buNone/>
                </a:pPr>
                <a:endParaRPr lang="en-US" sz="1400" i="1" dirty="0">
                  <a:latin typeface="+mj-lt"/>
                </a:endParaRPr>
              </a:p>
              <a:p>
                <a:pPr marL="457200" lvl="1" indent="0">
                  <a:buNone/>
                </a:pPr>
                <a:endParaRPr lang="en-US" sz="1400" i="1" dirty="0">
                  <a:latin typeface="+mj-lt"/>
                </a:endParaRPr>
              </a:p>
            </p:txBody>
          </p:sp>
        </mc:Choice>
        <mc:Fallback xmlns="">
          <p:sp>
            <p:nvSpPr>
              <p:cNvPr id="3" name="Content Placeholder 2">
                <a:extLst>
                  <a:ext uri="{FF2B5EF4-FFF2-40B4-BE49-F238E27FC236}">
                    <a16:creationId xmlns:a16="http://schemas.microsoft.com/office/drawing/2014/main" id="{094A0A61-5B98-11B5-5343-A19D8A0858DC}"/>
                  </a:ext>
                </a:extLst>
              </p:cNvPr>
              <p:cNvSpPr>
                <a:spLocks noGrp="1" noRot="1" noChangeAspect="1" noMove="1" noResize="1" noEditPoints="1" noAdjustHandles="1" noChangeArrowheads="1" noChangeShapeType="1" noTextEdit="1"/>
              </p:cNvSpPr>
              <p:nvPr>
                <p:ph idx="1"/>
              </p:nvPr>
            </p:nvSpPr>
            <p:spPr>
              <a:xfrm>
                <a:off x="685800" y="914400"/>
                <a:ext cx="7772400" cy="5181600"/>
              </a:xfrm>
              <a:blipFill>
                <a:blip r:embed="rId3"/>
                <a:stretch>
                  <a:fillRect l="-1305" t="-978" r="-1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5242693-A784-7EBF-925D-EE8B6774377C}"/>
              </a:ext>
            </a:extLst>
          </p:cNvPr>
          <p:cNvSpPr>
            <a:spLocks noGrp="1"/>
          </p:cNvSpPr>
          <p:nvPr>
            <p:ph type="ftr" sz="quarter" idx="10"/>
          </p:nvPr>
        </p:nvSpPr>
        <p:spPr/>
        <p:txBody>
          <a:bodyPr/>
          <a:lstStyle/>
          <a:p>
            <a:pPr>
              <a:defRPr/>
            </a:pPr>
            <a:r>
              <a:rPr lang="en-US"/>
              <a:t>Department of IT</a:t>
            </a:r>
          </a:p>
        </p:txBody>
      </p:sp>
      <p:pic>
        <p:nvPicPr>
          <p:cNvPr id="6" name="Picture 5" descr="Shape&#10;&#10;Description automatically generated with medium confidence">
            <a:extLst>
              <a:ext uri="{FF2B5EF4-FFF2-40B4-BE49-F238E27FC236}">
                <a16:creationId xmlns:a16="http://schemas.microsoft.com/office/drawing/2014/main" id="{8245D458-955D-DEA1-7B4B-41B499BD8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7151" y="4038600"/>
            <a:ext cx="2092325" cy="701093"/>
          </a:xfrm>
          <a:prstGeom prst="rect">
            <a:avLst/>
          </a:prstGeom>
        </p:spPr>
      </p:pic>
    </p:spTree>
    <p:extLst>
      <p:ext uri="{BB962C8B-B14F-4D97-AF65-F5344CB8AC3E}">
        <p14:creationId xmlns:p14="http://schemas.microsoft.com/office/powerpoint/2010/main" val="1904876415"/>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C7C13-1762-EEC9-64B1-3225F29CB38D}"/>
              </a:ext>
            </a:extLst>
          </p:cNvPr>
          <p:cNvSpPr>
            <a:spLocks noGrp="1"/>
          </p:cNvSpPr>
          <p:nvPr>
            <p:ph idx="1"/>
          </p:nvPr>
        </p:nvSpPr>
        <p:spPr>
          <a:xfrm>
            <a:off x="1219200" y="838200"/>
            <a:ext cx="7239000" cy="5257800"/>
          </a:xfrm>
        </p:spPr>
        <p:txBody>
          <a:bodyPr/>
          <a:lstStyle/>
          <a:p>
            <a:pPr>
              <a:buFont typeface="Wingdings" pitchFamily="2" charset="2"/>
              <a:buChar char="ü"/>
            </a:pPr>
            <a:r>
              <a:rPr lang="en-US" sz="1600" i="1" dirty="0">
                <a:latin typeface="+mj-lt"/>
              </a:rPr>
              <a:t> Passive-Aggressive Classifier :</a:t>
            </a:r>
          </a:p>
          <a:p>
            <a:pPr marL="0" indent="0" algn="just">
              <a:buNone/>
            </a:pPr>
            <a:r>
              <a:rPr lang="en-US" sz="1400" i="1" dirty="0">
                <a:latin typeface="+mj-lt"/>
              </a:rPr>
              <a:t>                           </a:t>
            </a:r>
            <a:r>
              <a:rPr lang="en-IN" sz="1400" b="0" strike="noStrike" dirty="0">
                <a:effectLst/>
                <a:latin typeface="+mj-lt"/>
              </a:rPr>
              <a:t>The </a:t>
            </a:r>
            <a:r>
              <a:rPr lang="en-IN" sz="1400" b="0" dirty="0">
                <a:effectLst/>
                <a:latin typeface="+mj-lt"/>
              </a:rPr>
              <a:t>passive aggressive classifier</a:t>
            </a:r>
            <a:r>
              <a:rPr lang="en-IN" sz="1400" b="0" strike="noStrike" dirty="0">
                <a:effectLst/>
                <a:latin typeface="+mj-lt"/>
              </a:rPr>
              <a:t> </a:t>
            </a:r>
            <a:r>
              <a:rPr lang="en-IN" sz="1400" b="0" i="0" u="none" strike="noStrike" dirty="0">
                <a:effectLst/>
                <a:latin typeface="+mj-lt"/>
              </a:rPr>
              <a:t>algorithm falls under the category of online    learning algorithms, can handle large datasets, and updates its model based on each new instance it encounters.</a:t>
            </a:r>
          </a:p>
          <a:p>
            <a:pPr marL="0" indent="0" algn="just">
              <a:buNone/>
            </a:pPr>
            <a:r>
              <a:rPr lang="en-IN" sz="1400" dirty="0">
                <a:latin typeface="+mj-lt"/>
              </a:rPr>
              <a:t>                           </a:t>
            </a:r>
            <a:r>
              <a:rPr lang="en-IN" sz="1400" b="0" i="0" u="none" strike="noStrike" dirty="0">
                <a:solidFill>
                  <a:srgbClr val="333333"/>
                </a:solidFill>
                <a:effectLst/>
                <a:latin typeface="+mj-lt"/>
              </a:rPr>
              <a:t>Let’s suppose to have a dataset:</a:t>
            </a:r>
          </a:p>
          <a:p>
            <a:pPr marL="0" indent="0" algn="just">
              <a:buNone/>
            </a:pPr>
            <a:endParaRPr lang="en-IN" sz="1400" dirty="0">
              <a:solidFill>
                <a:srgbClr val="333333"/>
              </a:solidFill>
              <a:latin typeface="+mj-lt"/>
            </a:endParaRPr>
          </a:p>
          <a:p>
            <a:pPr marL="0" indent="0" algn="just">
              <a:buNone/>
            </a:pPr>
            <a:endParaRPr lang="en-IN" sz="1400" dirty="0">
              <a:solidFill>
                <a:srgbClr val="333333"/>
              </a:solidFill>
              <a:latin typeface="+mj-lt"/>
            </a:endParaRPr>
          </a:p>
          <a:p>
            <a:pPr marL="0" indent="0" algn="just">
              <a:buNone/>
            </a:pPr>
            <a:endParaRPr lang="en-IN" sz="1400" dirty="0">
              <a:solidFill>
                <a:srgbClr val="333333"/>
              </a:solidFill>
              <a:latin typeface="+mj-lt"/>
            </a:endParaRPr>
          </a:p>
          <a:p>
            <a:pPr marL="0" indent="0" algn="just">
              <a:buNone/>
            </a:pPr>
            <a:r>
              <a:rPr lang="en-IN" sz="1400" dirty="0">
                <a:solidFill>
                  <a:srgbClr val="333333"/>
                </a:solidFill>
                <a:latin typeface="+mj-lt"/>
              </a:rPr>
              <a:t> 	    Given a weight vector w , the prediction is simply obtained as</a:t>
            </a:r>
            <a:endParaRPr lang="en-IN" sz="1400" dirty="0">
              <a:latin typeface="+mj-lt"/>
            </a:endParaRPr>
          </a:p>
          <a:p>
            <a:pPr marL="0" indent="0" algn="just">
              <a:buNone/>
            </a:pPr>
            <a:r>
              <a:rPr lang="en-US" sz="1400" i="1" dirty="0">
                <a:latin typeface="+mj-lt"/>
              </a:rPr>
              <a:t> </a:t>
            </a:r>
          </a:p>
          <a:p>
            <a:pPr marL="0" indent="0" algn="just">
              <a:buNone/>
            </a:pPr>
            <a:r>
              <a:rPr lang="en-US" sz="1400" i="1" dirty="0">
                <a:latin typeface="+mj-lt"/>
              </a:rPr>
              <a:t> 	</a:t>
            </a:r>
            <a:r>
              <a:rPr lang="en-US" sz="1400" i="1" dirty="0">
                <a:latin typeface="+mn-lt"/>
              </a:rPr>
              <a:t>     </a:t>
            </a:r>
            <a:r>
              <a:rPr lang="en-IN" sz="1400" b="0" i="0" u="none" strike="noStrike" dirty="0">
                <a:solidFill>
                  <a:srgbClr val="333333"/>
                </a:solidFill>
                <a:effectLst/>
                <a:latin typeface="+mn-lt"/>
              </a:rPr>
              <a:t>All these algorithms are based on the Hinge loss function (the same used by SVM):</a:t>
            </a:r>
          </a:p>
          <a:p>
            <a:pPr marL="0" indent="0" algn="just">
              <a:buNone/>
            </a:pPr>
            <a:endParaRPr lang="en-IN" sz="1400" dirty="0">
              <a:solidFill>
                <a:srgbClr val="333333"/>
              </a:solidFill>
              <a:latin typeface="+mn-lt"/>
            </a:endParaRPr>
          </a:p>
          <a:p>
            <a:pPr marL="0" indent="0" algn="just">
              <a:buNone/>
            </a:pPr>
            <a:endParaRPr lang="en-IN" sz="1400" b="0" i="0" u="none" strike="noStrike" dirty="0">
              <a:solidFill>
                <a:srgbClr val="333333"/>
              </a:solidFill>
              <a:effectLst/>
              <a:latin typeface="+mn-lt"/>
            </a:endParaRPr>
          </a:p>
          <a:p>
            <a:pPr marL="0" indent="0" algn="just">
              <a:buNone/>
            </a:pPr>
            <a:r>
              <a:rPr lang="en-IN" sz="1400" b="0" i="0" u="none" strike="noStrike" dirty="0">
                <a:solidFill>
                  <a:srgbClr val="333333"/>
                </a:solidFill>
                <a:effectLst/>
                <a:latin typeface="Quicksand"/>
              </a:rPr>
              <a:t>                             The value of L is bounded between 0 (meaning perfect match) and K depending on f(x(t),</a:t>
            </a:r>
            <a:r>
              <a:rPr lang="el-GR" sz="1400" b="0" i="0" u="none" strike="noStrike" dirty="0">
                <a:solidFill>
                  <a:srgbClr val="333333"/>
                </a:solidFill>
                <a:effectLst/>
                <a:latin typeface="Quicksand"/>
              </a:rPr>
              <a:t>θ) </a:t>
            </a:r>
            <a:r>
              <a:rPr lang="en-IN" sz="1400" b="0" i="0" u="none" strike="noStrike" dirty="0">
                <a:solidFill>
                  <a:srgbClr val="333333"/>
                </a:solidFill>
                <a:effectLst/>
                <a:latin typeface="Quicksand"/>
              </a:rPr>
              <a:t>with K&gt;0 (completely wrong prediction). A Passive-Aggressive algorithm works generically with this update rule:</a:t>
            </a:r>
            <a:endParaRPr lang="en-IN" sz="1400" b="0" i="0" u="none" strike="noStrike" dirty="0">
              <a:solidFill>
                <a:srgbClr val="333333"/>
              </a:solidFill>
              <a:effectLst/>
              <a:latin typeface="+mn-lt"/>
            </a:endParaRPr>
          </a:p>
          <a:p>
            <a:pPr marL="0" indent="0" algn="just">
              <a:buNone/>
            </a:pPr>
            <a:r>
              <a:rPr lang="en-IN" sz="1400" dirty="0">
                <a:solidFill>
                  <a:srgbClr val="333333"/>
                </a:solidFill>
                <a:latin typeface="+mn-lt"/>
              </a:rPr>
              <a:t>                         </a:t>
            </a:r>
            <a:endParaRPr lang="en-US" sz="1400" i="1" dirty="0">
              <a:latin typeface="+mn-lt"/>
            </a:endParaRPr>
          </a:p>
        </p:txBody>
      </p:sp>
      <p:sp>
        <p:nvSpPr>
          <p:cNvPr id="4" name="Footer Placeholder 3">
            <a:extLst>
              <a:ext uri="{FF2B5EF4-FFF2-40B4-BE49-F238E27FC236}">
                <a16:creationId xmlns:a16="http://schemas.microsoft.com/office/drawing/2014/main" id="{66A4CA65-5095-8CFE-E58F-F57D94839E7E}"/>
              </a:ext>
            </a:extLst>
          </p:cNvPr>
          <p:cNvSpPr>
            <a:spLocks noGrp="1"/>
          </p:cNvSpPr>
          <p:nvPr>
            <p:ph type="ftr" sz="quarter" idx="10"/>
          </p:nvPr>
        </p:nvSpPr>
        <p:spPr/>
        <p:txBody>
          <a:bodyPr/>
          <a:lstStyle/>
          <a:p>
            <a:pPr>
              <a:defRPr/>
            </a:pPr>
            <a:r>
              <a:rPr lang="en-US"/>
              <a:t>Department of IT</a:t>
            </a:r>
          </a:p>
        </p:txBody>
      </p:sp>
      <p:pic>
        <p:nvPicPr>
          <p:cNvPr id="6" name="Picture 5" descr="Diagram&#10;&#10;Description automatically generated with medium confidence">
            <a:extLst>
              <a:ext uri="{FF2B5EF4-FFF2-40B4-BE49-F238E27FC236}">
                <a16:creationId xmlns:a16="http://schemas.microsoft.com/office/drawing/2014/main" id="{70E41D5F-6976-E945-DC85-9ED05F9C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09800"/>
            <a:ext cx="2743200" cy="609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91D9ACC-84E6-99E1-3556-56A8AC921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941" y="3115031"/>
            <a:ext cx="1408118" cy="268654"/>
          </a:xfrm>
          <a:prstGeom prst="rect">
            <a:avLst/>
          </a:prstGeom>
        </p:spPr>
      </p:pic>
      <p:pic>
        <p:nvPicPr>
          <p:cNvPr id="11" name="Picture 10" descr="Diagram, text, schematic&#10;&#10;Description automatically generated with medium confidence">
            <a:extLst>
              <a:ext uri="{FF2B5EF4-FFF2-40B4-BE49-F238E27FC236}">
                <a16:creationId xmlns:a16="http://schemas.microsoft.com/office/drawing/2014/main" id="{1014B1FE-A15D-B8ED-B41C-44B4C391F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500" y="5109054"/>
            <a:ext cx="2654300" cy="64588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5686D0D7-148F-F87D-6998-0A1908AD6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8700" y="3818151"/>
            <a:ext cx="2070100" cy="292152"/>
          </a:xfrm>
          <a:prstGeom prst="rect">
            <a:avLst/>
          </a:prstGeom>
        </p:spPr>
      </p:pic>
    </p:spTree>
    <p:extLst>
      <p:ext uri="{BB962C8B-B14F-4D97-AF65-F5344CB8AC3E}">
        <p14:creationId xmlns:p14="http://schemas.microsoft.com/office/powerpoint/2010/main" val="1035477328"/>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A184D-89AF-548A-D0A9-A0AAC972251D}"/>
              </a:ext>
            </a:extLst>
          </p:cNvPr>
          <p:cNvSpPr>
            <a:spLocks noGrp="1"/>
          </p:cNvSpPr>
          <p:nvPr>
            <p:ph idx="1"/>
          </p:nvPr>
        </p:nvSpPr>
        <p:spPr>
          <a:xfrm>
            <a:off x="990600" y="952500"/>
            <a:ext cx="7772400" cy="5181600"/>
          </a:xfrm>
        </p:spPr>
        <p:txBody>
          <a:bodyPr/>
          <a:lstStyle/>
          <a:p>
            <a:pPr marL="0" indent="0" algn="just">
              <a:buNone/>
            </a:pPr>
            <a:r>
              <a:rPr lang="en-IN" sz="1400" b="0" i="0" u="none" strike="noStrike" dirty="0">
                <a:solidFill>
                  <a:srgbClr val="333333"/>
                </a:solidFill>
                <a:effectLst/>
                <a:latin typeface="+mj-lt"/>
              </a:rPr>
              <a:t>                                                    To understand this rule, let’s assume the slack variable </a:t>
            </a:r>
            <a:r>
              <a:rPr lang="el-GR" sz="1400" b="0" i="0" u="none" strike="noStrike" dirty="0">
                <a:solidFill>
                  <a:srgbClr val="333333"/>
                </a:solidFill>
                <a:effectLst/>
                <a:latin typeface="+mj-lt"/>
              </a:rPr>
              <a:t>ξ=0 (</a:t>
            </a:r>
            <a:r>
              <a:rPr lang="en-IN" sz="1400" b="0" i="0" u="none" strike="noStrike" dirty="0">
                <a:solidFill>
                  <a:srgbClr val="333333"/>
                </a:solidFill>
                <a:effectLst/>
                <a:latin typeface="+mj-lt"/>
              </a:rPr>
              <a:t>and L constrained to be 0). If a sample x(t) is presented, the classifier uses the current weight vector to determine the sign. If the sign is correct, the loss function is 0 and the </a:t>
            </a:r>
            <a:r>
              <a:rPr lang="en-IN" sz="1400" b="0" i="0" u="none" strike="noStrike" dirty="0" err="1">
                <a:solidFill>
                  <a:srgbClr val="333333"/>
                </a:solidFill>
                <a:effectLst/>
                <a:latin typeface="+mj-lt"/>
              </a:rPr>
              <a:t>argmin</a:t>
            </a:r>
            <a:r>
              <a:rPr lang="en-IN" sz="1400" b="0" i="0" u="none" strike="noStrike" dirty="0">
                <a:solidFill>
                  <a:srgbClr val="333333"/>
                </a:solidFill>
                <a:effectLst/>
                <a:latin typeface="+mj-lt"/>
              </a:rPr>
              <a:t> is w(t). This means that the algorithm is </a:t>
            </a:r>
            <a:r>
              <a:rPr lang="en-IN" sz="1400" b="1" i="0" u="none" strike="noStrike" dirty="0">
                <a:solidFill>
                  <a:srgbClr val="333333"/>
                </a:solidFill>
                <a:effectLst/>
                <a:latin typeface="+mj-lt"/>
              </a:rPr>
              <a:t>passive</a:t>
            </a:r>
            <a:r>
              <a:rPr lang="en-IN" sz="1400" b="0" i="0" u="none" strike="noStrike" dirty="0">
                <a:solidFill>
                  <a:srgbClr val="333333"/>
                </a:solidFill>
                <a:effectLst/>
                <a:latin typeface="+mj-lt"/>
              </a:rPr>
              <a:t> when a correct classification occurs. Let’s now assume that a misclassification occurred:</a:t>
            </a: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r>
              <a:rPr lang="en-IN" sz="1400" dirty="0">
                <a:solidFill>
                  <a:srgbClr val="333333"/>
                </a:solidFill>
                <a:latin typeface="+mj-lt"/>
              </a:rPr>
              <a:t>                                                     T</a:t>
            </a:r>
            <a:r>
              <a:rPr lang="en-IN" sz="1400" b="0" i="0" u="none" strike="noStrike" dirty="0">
                <a:solidFill>
                  <a:srgbClr val="333333"/>
                </a:solidFill>
                <a:effectLst/>
                <a:latin typeface="+mj-lt"/>
              </a:rPr>
              <a:t>he closed-form update rule:</a:t>
            </a: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dirty="0">
              <a:solidFill>
                <a:srgbClr val="333333"/>
              </a:solidFill>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IN" sz="1400" b="0" i="0" u="none" strike="noStrike" dirty="0">
              <a:solidFill>
                <a:srgbClr val="333333"/>
              </a:solidFill>
              <a:effectLst/>
              <a:latin typeface="+mj-lt"/>
            </a:endParaRPr>
          </a:p>
          <a:p>
            <a:pPr marL="0" indent="0" algn="just">
              <a:buNone/>
            </a:pPr>
            <a:endParaRPr lang="en-US" sz="1400" dirty="0">
              <a:latin typeface="+mj-lt"/>
            </a:endParaRPr>
          </a:p>
        </p:txBody>
      </p:sp>
      <p:sp>
        <p:nvSpPr>
          <p:cNvPr id="4" name="Footer Placeholder 3">
            <a:extLst>
              <a:ext uri="{FF2B5EF4-FFF2-40B4-BE49-F238E27FC236}">
                <a16:creationId xmlns:a16="http://schemas.microsoft.com/office/drawing/2014/main" id="{26DBB41F-434B-446D-D72F-5FC08D5CCACC}"/>
              </a:ext>
            </a:extLst>
          </p:cNvPr>
          <p:cNvSpPr>
            <a:spLocks noGrp="1"/>
          </p:cNvSpPr>
          <p:nvPr>
            <p:ph type="ftr" sz="quarter" idx="10"/>
          </p:nvPr>
        </p:nvSpPr>
        <p:spPr/>
        <p:txBody>
          <a:bodyPr/>
          <a:lstStyle/>
          <a:p>
            <a:pPr>
              <a:defRPr/>
            </a:pPr>
            <a:r>
              <a:rPr lang="en-US"/>
              <a:t>Department of IT</a:t>
            </a:r>
          </a:p>
        </p:txBody>
      </p:sp>
      <p:pic>
        <p:nvPicPr>
          <p:cNvPr id="6" name="Picture 5" descr="Chart&#10;&#10;Description automatically generated">
            <a:extLst>
              <a:ext uri="{FF2B5EF4-FFF2-40B4-BE49-F238E27FC236}">
                <a16:creationId xmlns:a16="http://schemas.microsoft.com/office/drawing/2014/main" id="{222F511D-E699-4C13-DB17-3BB47C1434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799" y="2057400"/>
            <a:ext cx="3513667" cy="2209800"/>
          </a:xfrm>
          <a:prstGeom prst="rect">
            <a:avLst/>
          </a:prstGeom>
        </p:spPr>
      </p:pic>
      <p:pic>
        <p:nvPicPr>
          <p:cNvPr id="2050" name="Picture 2">
            <a:extLst>
              <a:ext uri="{FF2B5EF4-FFF2-40B4-BE49-F238E27FC236}">
                <a16:creationId xmlns:a16="http://schemas.microsoft.com/office/drawing/2014/main" id="{613D85BC-A2AB-0E7B-0C0F-4F9EA9AB29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391" y="5053903"/>
            <a:ext cx="2749550" cy="63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85035"/>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FD6099-3A4A-B10B-976B-84F39C5D8091}"/>
              </a:ext>
            </a:extLst>
          </p:cNvPr>
          <p:cNvSpPr>
            <a:spLocks noGrp="1"/>
          </p:cNvSpPr>
          <p:nvPr>
            <p:ph idx="1"/>
          </p:nvPr>
        </p:nvSpPr>
        <p:spPr>
          <a:xfrm>
            <a:off x="914400" y="800100"/>
            <a:ext cx="7772400" cy="5257800"/>
          </a:xfrm>
        </p:spPr>
        <p:txBody>
          <a:bodyPr/>
          <a:lstStyle/>
          <a:p>
            <a:pPr>
              <a:buFont typeface="Wingdings" pitchFamily="2" charset="2"/>
              <a:buChar char="ü"/>
            </a:pPr>
            <a:r>
              <a:rPr lang="en-US" sz="1600" i="1" dirty="0">
                <a:latin typeface="+mj-lt"/>
              </a:rPr>
              <a:t>Ridge Classifier :</a:t>
            </a:r>
          </a:p>
          <a:p>
            <a:pPr marL="0" indent="0" algn="just">
              <a:buNone/>
            </a:pPr>
            <a:r>
              <a:rPr lang="en-US" sz="1600" i="1" dirty="0">
                <a:latin typeface="+mj-lt"/>
              </a:rPr>
              <a:t>                                </a:t>
            </a:r>
            <a:r>
              <a:rPr lang="en-IN" sz="1400" b="0" i="0" u="none" strike="noStrike" dirty="0">
                <a:solidFill>
                  <a:srgbClr val="273239"/>
                </a:solidFill>
                <a:effectLst/>
                <a:latin typeface="+mj-lt"/>
              </a:rPr>
              <a:t>A Ridge regressor is basically a regularized version of a Linear Regressor. </a:t>
            </a:r>
            <a:r>
              <a:rPr lang="en-IN" sz="1400" b="0" i="0" u="none" strike="noStrike" dirty="0" err="1">
                <a:solidFill>
                  <a:srgbClr val="273239"/>
                </a:solidFill>
                <a:effectLst/>
                <a:latin typeface="+mj-lt"/>
              </a:rPr>
              <a:t>i.e</a:t>
            </a:r>
            <a:r>
              <a:rPr lang="en-IN" sz="1400" b="0" i="0" u="none" strike="noStrike" dirty="0">
                <a:solidFill>
                  <a:srgbClr val="273239"/>
                </a:solidFill>
                <a:effectLst/>
                <a:latin typeface="+mj-lt"/>
              </a:rPr>
              <a:t> to the original cost function of linear regressor we add a regularized term that forces the learning algorithm to fit the data and helps to keep the weights lower as possible.</a:t>
            </a:r>
          </a:p>
          <a:p>
            <a:pPr marL="0" indent="0" algn="just">
              <a:buNone/>
            </a:pPr>
            <a:r>
              <a:rPr lang="en-IN" sz="1400" dirty="0">
                <a:solidFill>
                  <a:srgbClr val="273239"/>
                </a:solidFill>
                <a:latin typeface="+mn-lt"/>
              </a:rPr>
              <a:t>                                     </a:t>
            </a:r>
            <a:r>
              <a:rPr lang="en-IN" sz="1400" b="0" i="0" u="none" strike="noStrike" dirty="0">
                <a:solidFill>
                  <a:srgbClr val="273239"/>
                </a:solidFill>
                <a:effectLst/>
                <a:latin typeface="+mn-lt"/>
              </a:rPr>
              <a:t>The regularized term has the parameter ‘alpha’ which controls the regularization of the model </a:t>
            </a:r>
            <a:r>
              <a:rPr lang="en-IN" sz="1400" b="0" i="0" u="none" strike="noStrike" dirty="0" err="1">
                <a:solidFill>
                  <a:srgbClr val="273239"/>
                </a:solidFill>
                <a:effectLst/>
                <a:latin typeface="+mn-lt"/>
              </a:rPr>
              <a:t>i.e</a:t>
            </a:r>
            <a:r>
              <a:rPr lang="en-IN" sz="1400" b="0" i="0" u="none" strike="noStrike" dirty="0">
                <a:solidFill>
                  <a:srgbClr val="273239"/>
                </a:solidFill>
                <a:effectLst/>
                <a:latin typeface="+mn-lt"/>
              </a:rPr>
              <a:t> helps in reducing the variance of the estimates. </a:t>
            </a:r>
          </a:p>
          <a:p>
            <a:pPr marL="0" indent="0" algn="just">
              <a:buNone/>
            </a:pPr>
            <a:r>
              <a:rPr lang="en-IN" sz="1400" b="0" i="0" u="none" strike="noStrike" dirty="0">
                <a:solidFill>
                  <a:srgbClr val="273239"/>
                </a:solidFill>
                <a:effectLst/>
                <a:latin typeface="+mn-lt"/>
              </a:rPr>
              <a:t>                                      </a:t>
            </a:r>
            <a:r>
              <a:rPr lang="en-IN" sz="1400" b="0" i="0" u="none" strike="noStrike" dirty="0">
                <a:solidFill>
                  <a:srgbClr val="273239"/>
                </a:solidFill>
                <a:effectLst/>
                <a:latin typeface="urw-din"/>
              </a:rPr>
              <a:t>Cost Function for Ridge Regressor. </a:t>
            </a:r>
            <a:endParaRPr lang="en-IN" sz="1400" b="0" i="0" u="none" strike="noStrike" dirty="0">
              <a:solidFill>
                <a:srgbClr val="273239"/>
              </a:solidFill>
              <a:effectLst/>
              <a:latin typeface="+mn-lt"/>
            </a:endParaRPr>
          </a:p>
          <a:p>
            <a:pPr marL="0" indent="0" algn="just">
              <a:buNone/>
            </a:pPr>
            <a:r>
              <a:rPr lang="en-IN" sz="1400" dirty="0">
                <a:solidFill>
                  <a:srgbClr val="273239"/>
                </a:solidFill>
                <a:latin typeface="+mj-lt"/>
              </a:rPr>
              <a:t>                                   </a:t>
            </a:r>
          </a:p>
          <a:p>
            <a:pPr marL="0" indent="0" algn="just">
              <a:buNone/>
            </a:pPr>
            <a:r>
              <a:rPr lang="en-IN" sz="1400" dirty="0">
                <a:solidFill>
                  <a:srgbClr val="273239"/>
                </a:solidFill>
                <a:latin typeface="+mj-lt"/>
              </a:rPr>
              <a:t>		</a:t>
            </a:r>
            <a:r>
              <a:rPr lang="en-IN" sz="1000" b="0" i="0" u="none" strike="noStrike" dirty="0">
                <a:solidFill>
                  <a:srgbClr val="273239"/>
                </a:solidFill>
                <a:effectLst/>
                <a:latin typeface="urw-din"/>
              </a:rPr>
              <a:t>Here, </a:t>
            </a:r>
            <a:br>
              <a:rPr lang="en-IN" sz="1000" dirty="0"/>
            </a:br>
            <a:r>
              <a:rPr lang="en-IN" sz="1000" dirty="0"/>
              <a:t>                                               </a:t>
            </a:r>
            <a:r>
              <a:rPr lang="en-IN" sz="1400" b="0" i="0" u="none" strike="noStrike" dirty="0">
                <a:solidFill>
                  <a:srgbClr val="273239"/>
                </a:solidFill>
                <a:effectLst/>
                <a:latin typeface="+mn-lt"/>
              </a:rPr>
              <a:t>The first term is our basic linear regression’s cost function and the second term is our new regularized weights term which uses the L2 norm to fit the data. If the ‘alpha’ is zero the model is the same as linear regression and the larger ‘alpha’ value specifies a stronger regularization. </a:t>
            </a:r>
            <a:endParaRPr lang="en-IN" sz="1400" dirty="0">
              <a:solidFill>
                <a:srgbClr val="273239"/>
              </a:solidFill>
              <a:latin typeface="+mn-lt"/>
            </a:endParaRPr>
          </a:p>
          <a:p>
            <a:pPr marL="0" indent="0" algn="just">
              <a:buNone/>
            </a:pPr>
            <a:endParaRPr lang="en-US" sz="1400" i="1" dirty="0">
              <a:latin typeface="+mj-lt"/>
            </a:endParaRPr>
          </a:p>
          <a:p>
            <a:pPr>
              <a:buFont typeface="Wingdings" pitchFamily="2" charset="2"/>
              <a:buChar char="ü"/>
            </a:pPr>
            <a:r>
              <a:rPr lang="en-US" sz="1600" i="1" dirty="0">
                <a:latin typeface="+mj-lt"/>
              </a:rPr>
              <a:t>Perceptron :</a:t>
            </a:r>
          </a:p>
          <a:p>
            <a:pPr marL="0" indent="0">
              <a:buNone/>
            </a:pPr>
            <a:endParaRPr lang="en-US" sz="1600" i="1" dirty="0">
              <a:latin typeface="+mj-lt"/>
            </a:endParaRPr>
          </a:p>
          <a:p>
            <a:pPr marL="0" indent="0" algn="just">
              <a:buNone/>
            </a:pPr>
            <a:r>
              <a:rPr lang="en-IN" sz="1050" b="0" i="0" u="none" strike="noStrike" dirty="0">
                <a:effectLst/>
                <a:latin typeface="Georgia" panose="02040502050405020303" pitchFamily="18" charset="0"/>
              </a:rPr>
              <a:t>                                              </a:t>
            </a:r>
            <a:r>
              <a:rPr lang="en-IN" sz="1400" b="0" i="0" u="none" strike="noStrike" dirty="0">
                <a:effectLst/>
                <a:latin typeface="+mj-lt"/>
              </a:rPr>
              <a:t>Perceptron is a machine learning algorithm which mimics how a neuron in the brain works. It is also called as </a:t>
            </a:r>
            <a:r>
              <a:rPr lang="en-IN" sz="1400" b="1" i="0" u="none" strike="noStrike" dirty="0">
                <a:effectLst/>
                <a:latin typeface="+mj-lt"/>
              </a:rPr>
              <a:t>single layer neural network </a:t>
            </a:r>
            <a:r>
              <a:rPr lang="en-IN" sz="1400" b="0" i="0" u="none" strike="noStrike" dirty="0">
                <a:effectLst/>
                <a:latin typeface="+mj-lt"/>
              </a:rPr>
              <a:t>consisting of a </a:t>
            </a:r>
            <a:r>
              <a:rPr lang="en-IN" sz="1400" b="1" i="0" u="none" strike="noStrike" dirty="0">
                <a:effectLst/>
                <a:latin typeface="+mj-lt"/>
              </a:rPr>
              <a:t>single neuron.</a:t>
            </a:r>
            <a:r>
              <a:rPr lang="en-IN" sz="1400" b="0" i="0" u="none" strike="noStrike" dirty="0">
                <a:effectLst/>
                <a:latin typeface="+mj-lt"/>
              </a:rPr>
              <a:t> The output of this neural network is decided based on the outcome of </a:t>
            </a:r>
            <a:r>
              <a:rPr lang="en-IN" sz="1400" b="1" i="0" u="none" strike="noStrike" dirty="0">
                <a:effectLst/>
                <a:latin typeface="+mj-lt"/>
              </a:rPr>
              <a:t>just one activation function </a:t>
            </a:r>
            <a:r>
              <a:rPr lang="en-IN" sz="1400" b="0" i="0" u="none" strike="noStrike" dirty="0">
                <a:effectLst/>
                <a:latin typeface="+mj-lt"/>
              </a:rPr>
              <a:t>associated with the single neuron</a:t>
            </a:r>
            <a:endParaRPr lang="en-US" sz="1400" i="1" dirty="0">
              <a:latin typeface="+mj-lt"/>
            </a:endParaRPr>
          </a:p>
          <a:p>
            <a:pPr marL="0" indent="0">
              <a:buNone/>
            </a:pPr>
            <a:endParaRPr lang="en-US" sz="1600" i="1" dirty="0">
              <a:latin typeface="+mj-lt"/>
            </a:endParaRPr>
          </a:p>
        </p:txBody>
      </p:sp>
      <p:sp>
        <p:nvSpPr>
          <p:cNvPr id="4" name="Footer Placeholder 3">
            <a:extLst>
              <a:ext uri="{FF2B5EF4-FFF2-40B4-BE49-F238E27FC236}">
                <a16:creationId xmlns:a16="http://schemas.microsoft.com/office/drawing/2014/main" id="{53B30AF3-4048-9141-641C-BEED644437DE}"/>
              </a:ext>
            </a:extLst>
          </p:cNvPr>
          <p:cNvSpPr>
            <a:spLocks noGrp="1"/>
          </p:cNvSpPr>
          <p:nvPr>
            <p:ph type="ftr" sz="quarter" idx="10"/>
          </p:nvPr>
        </p:nvSpPr>
        <p:spPr/>
        <p:txBody>
          <a:bodyPr/>
          <a:lstStyle/>
          <a:p>
            <a:pPr>
              <a:defRPr/>
            </a:pPr>
            <a:r>
              <a:rPr lang="en-US"/>
              <a:t>Department of IT</a:t>
            </a:r>
          </a:p>
        </p:txBody>
      </p:sp>
      <p:pic>
        <p:nvPicPr>
          <p:cNvPr id="6" name="Picture 5" descr="Shape&#10;&#10;Description automatically generated with medium confidence">
            <a:extLst>
              <a:ext uri="{FF2B5EF4-FFF2-40B4-BE49-F238E27FC236}">
                <a16:creationId xmlns:a16="http://schemas.microsoft.com/office/drawing/2014/main" id="{0514F28C-5CC4-5EA0-549A-BB061F2A3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2787043" cy="392400"/>
          </a:xfrm>
          <a:prstGeom prst="rect">
            <a:avLst/>
          </a:prstGeom>
        </p:spPr>
      </p:pic>
    </p:spTree>
    <p:extLst>
      <p:ext uri="{BB962C8B-B14F-4D97-AF65-F5344CB8AC3E}">
        <p14:creationId xmlns:p14="http://schemas.microsoft.com/office/powerpoint/2010/main" val="150400421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BBC42-4498-9DC4-E0A4-6E4DCE85D33A}"/>
              </a:ext>
            </a:extLst>
          </p:cNvPr>
          <p:cNvSpPr>
            <a:spLocks noGrp="1"/>
          </p:cNvSpPr>
          <p:nvPr>
            <p:ph idx="1"/>
          </p:nvPr>
        </p:nvSpPr>
        <p:spPr>
          <a:xfrm>
            <a:off x="943536" y="533400"/>
            <a:ext cx="7772400" cy="54102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82978E01-EEED-3E3D-5643-8D016622B104}"/>
              </a:ext>
            </a:extLst>
          </p:cNvPr>
          <p:cNvSpPr>
            <a:spLocks noGrp="1"/>
          </p:cNvSpPr>
          <p:nvPr>
            <p:ph type="ftr" sz="quarter" idx="10"/>
          </p:nvPr>
        </p:nvSpPr>
        <p:spPr/>
        <p:txBody>
          <a:bodyPr/>
          <a:lstStyle/>
          <a:p>
            <a:pPr>
              <a:defRPr/>
            </a:pPr>
            <a:r>
              <a:rPr lang="en-US"/>
              <a:t>Department of IT</a:t>
            </a:r>
          </a:p>
        </p:txBody>
      </p:sp>
      <p:pic>
        <p:nvPicPr>
          <p:cNvPr id="12" name="Picture 11" descr="Diagram&#10;&#10;Description automatically generated">
            <a:extLst>
              <a:ext uri="{FF2B5EF4-FFF2-40B4-BE49-F238E27FC236}">
                <a16:creationId xmlns:a16="http://schemas.microsoft.com/office/drawing/2014/main" id="{5A4DE7E8-66DB-E203-09E7-8520881FC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336" y="533400"/>
            <a:ext cx="6197600" cy="2399356"/>
          </a:xfrm>
          <a:prstGeom prst="rect">
            <a:avLst/>
          </a:prstGeom>
        </p:spPr>
      </p:pic>
      <p:pic>
        <p:nvPicPr>
          <p:cNvPr id="18" name="Picture 17" descr="Diagram&#10;&#10;Description automatically generated">
            <a:extLst>
              <a:ext uri="{FF2B5EF4-FFF2-40B4-BE49-F238E27FC236}">
                <a16:creationId xmlns:a16="http://schemas.microsoft.com/office/drawing/2014/main" id="{F2C5C7F1-F680-A780-0F11-58B99253F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736" y="3136085"/>
            <a:ext cx="5334000" cy="2628900"/>
          </a:xfrm>
          <a:prstGeom prst="rect">
            <a:avLst/>
          </a:prstGeom>
        </p:spPr>
      </p:pic>
    </p:spTree>
    <p:extLst>
      <p:ext uri="{BB962C8B-B14F-4D97-AF65-F5344CB8AC3E}">
        <p14:creationId xmlns:p14="http://schemas.microsoft.com/office/powerpoint/2010/main" val="398697014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1C8ABC-EB56-AD36-9A15-0A480FB2ECA8}"/>
              </a:ext>
            </a:extLst>
          </p:cNvPr>
          <p:cNvSpPr>
            <a:spLocks noGrp="1"/>
          </p:cNvSpPr>
          <p:nvPr>
            <p:ph idx="1"/>
          </p:nvPr>
        </p:nvSpPr>
        <p:spPr>
          <a:xfrm>
            <a:off x="1066800" y="457200"/>
            <a:ext cx="7772400" cy="5638800"/>
          </a:xfrm>
        </p:spPr>
        <p:txBody>
          <a:bodyPr/>
          <a:lstStyle/>
          <a:p>
            <a:pPr>
              <a:buFont typeface="Wingdings" pitchFamily="2" charset="2"/>
              <a:buChar char="ü"/>
            </a:pPr>
            <a:r>
              <a:rPr lang="en-US" sz="1600" i="1" dirty="0">
                <a:latin typeface="+mn-lt"/>
              </a:rPr>
              <a:t>Linear SVC</a:t>
            </a:r>
          </a:p>
          <a:p>
            <a:pPr marL="0" indent="0" algn="just">
              <a:buNone/>
            </a:pPr>
            <a:r>
              <a:rPr lang="en-US" sz="1600" i="1" dirty="0">
                <a:latin typeface="+mn-lt"/>
              </a:rPr>
              <a:t>       </a:t>
            </a:r>
            <a:r>
              <a:rPr lang="en-IN" sz="1400" b="0" i="0" u="none" strike="noStrike" dirty="0">
                <a:solidFill>
                  <a:srgbClr val="000000"/>
                </a:solidFill>
                <a:effectLst/>
                <a:latin typeface="+mj-lt"/>
              </a:rPr>
              <a:t>Linear Support Vector Machine (Linear SVC) is an algorithm that attempts to find a hyperplane to maximize the distance between classified samples.</a:t>
            </a:r>
          </a:p>
          <a:p>
            <a:pPr marL="0" indent="0" algn="just">
              <a:buNone/>
            </a:pPr>
            <a:endParaRPr lang="en-IN" sz="1400" dirty="0">
              <a:solidFill>
                <a:srgbClr val="000000"/>
              </a:solidFill>
              <a:latin typeface="+mj-lt"/>
            </a:endParaRPr>
          </a:p>
          <a:p>
            <a:pPr marL="0" indent="0" algn="just">
              <a:buNone/>
            </a:pPr>
            <a:endParaRPr lang="en-IN" sz="1400" b="0" i="0" u="none" strike="noStrike" dirty="0">
              <a:solidFill>
                <a:srgbClr val="000000"/>
              </a:solidFill>
              <a:effectLst/>
              <a:latin typeface="+mj-lt"/>
            </a:endParaRPr>
          </a:p>
          <a:p>
            <a:pPr marL="0" indent="0" algn="just">
              <a:buNone/>
            </a:pPr>
            <a:endParaRPr lang="en-IN" sz="1400" dirty="0">
              <a:solidFill>
                <a:srgbClr val="000000"/>
              </a:solidFill>
              <a:latin typeface="+mj-lt"/>
            </a:endParaRPr>
          </a:p>
          <a:p>
            <a:pPr marL="0" indent="0" algn="just">
              <a:buNone/>
            </a:pPr>
            <a:endParaRPr lang="en-IN" sz="1400" b="0" i="0" u="none" strike="noStrike" dirty="0">
              <a:solidFill>
                <a:srgbClr val="000000"/>
              </a:solidFill>
              <a:effectLst/>
              <a:latin typeface="+mj-lt"/>
            </a:endParaRPr>
          </a:p>
          <a:p>
            <a:pPr marL="0" indent="0" algn="just">
              <a:buNone/>
            </a:pPr>
            <a:endParaRPr lang="en-IN" sz="1400" dirty="0">
              <a:solidFill>
                <a:srgbClr val="000000"/>
              </a:solidFill>
              <a:latin typeface="+mj-lt"/>
            </a:endParaRPr>
          </a:p>
          <a:p>
            <a:pPr marL="0" indent="0" algn="just">
              <a:buNone/>
            </a:pPr>
            <a:endParaRPr lang="en-IN" sz="1400" b="0" i="0" u="none" strike="noStrike" dirty="0">
              <a:solidFill>
                <a:srgbClr val="000000"/>
              </a:solidFill>
              <a:effectLst/>
              <a:latin typeface="+mj-lt"/>
            </a:endParaRPr>
          </a:p>
          <a:p>
            <a:pPr marL="0" indent="0" algn="just">
              <a:buNone/>
            </a:pPr>
            <a:endParaRPr lang="en-IN" sz="1400" dirty="0">
              <a:solidFill>
                <a:srgbClr val="000000"/>
              </a:solidFill>
              <a:latin typeface="+mj-lt"/>
            </a:endParaRPr>
          </a:p>
          <a:p>
            <a:pPr marL="0" indent="0" algn="just">
              <a:buNone/>
            </a:pPr>
            <a:endParaRPr lang="en-IN" sz="1400" b="0" i="0" u="none" strike="noStrike" dirty="0">
              <a:solidFill>
                <a:srgbClr val="000000"/>
              </a:solidFill>
              <a:effectLst/>
              <a:latin typeface="+mj-lt"/>
            </a:endParaRPr>
          </a:p>
          <a:p>
            <a:pPr marL="0" indent="0" algn="just">
              <a:buNone/>
            </a:pPr>
            <a:endParaRPr lang="en-IN" sz="1400" dirty="0">
              <a:solidFill>
                <a:srgbClr val="000000"/>
              </a:solidFill>
              <a:latin typeface="+mj-lt"/>
            </a:endParaRPr>
          </a:p>
          <a:p>
            <a:pPr marL="0" indent="0" algn="just">
              <a:buNone/>
            </a:pPr>
            <a:endParaRPr lang="en-IN" sz="1400" b="0" i="0" u="none" strike="noStrike" dirty="0">
              <a:solidFill>
                <a:srgbClr val="000000"/>
              </a:solidFill>
              <a:effectLst/>
              <a:latin typeface="+mj-lt"/>
            </a:endParaRPr>
          </a:p>
          <a:p>
            <a:pPr marL="0" indent="0">
              <a:buNone/>
            </a:pPr>
            <a:endParaRPr lang="en-IN" sz="1400" dirty="0">
              <a:solidFill>
                <a:srgbClr val="000000"/>
              </a:solidFill>
              <a:latin typeface="+mj-lt"/>
            </a:endParaRPr>
          </a:p>
          <a:p>
            <a:pPr marL="0" indent="0">
              <a:buNone/>
            </a:pPr>
            <a:r>
              <a:rPr lang="en-IN" sz="1400" b="0" i="0" u="none" strike="noStrike" dirty="0">
                <a:effectLst/>
                <a:latin typeface="+mn-lt"/>
              </a:rPr>
              <a:t>(X⃗ +−X⃗ −)∙w⃗ ||w|| is the width of the margin. </a:t>
            </a:r>
            <a:br>
              <a:rPr lang="en-IN" sz="1400" dirty="0">
                <a:latin typeface="+mn-lt"/>
              </a:rPr>
            </a:br>
            <a:r>
              <a:rPr lang="en-IN" sz="1400" b="0" i="0" u="none" strike="noStrike" dirty="0">
                <a:effectLst/>
                <a:latin typeface="+mn-lt"/>
              </a:rPr>
              <a:t>Since Yi(w⃗ ∙X⃗ </a:t>
            </a:r>
            <a:r>
              <a:rPr lang="en-IN" sz="1400" b="0" i="0" u="none" strike="noStrike" dirty="0" err="1">
                <a:effectLst/>
                <a:latin typeface="+mn-lt"/>
              </a:rPr>
              <a:t>i+b</a:t>
            </a:r>
            <a:r>
              <a:rPr lang="en-IN" sz="1400" b="0" i="0" u="none" strike="noStrike" dirty="0">
                <a:effectLst/>
                <a:latin typeface="+mn-lt"/>
              </a:rPr>
              <a:t>)=1 is true, </a:t>
            </a:r>
            <a:br>
              <a:rPr lang="en-IN" sz="1400" dirty="0">
                <a:latin typeface="+mn-lt"/>
              </a:rPr>
            </a:br>
            <a:r>
              <a:rPr lang="en-IN" sz="1400" b="0" i="0" u="none" strike="noStrike" dirty="0">
                <a:effectLst/>
                <a:latin typeface="+mn-lt"/>
              </a:rPr>
              <a:t>X⃗ +w⃗ =1−b, and X⃗ −w⃗ =−1−b, </a:t>
            </a:r>
            <a:br>
              <a:rPr lang="en-IN" sz="1400" dirty="0">
                <a:latin typeface="+mn-lt"/>
              </a:rPr>
            </a:br>
            <a:r>
              <a:rPr lang="en-IN" sz="1400" b="0" i="0" u="none" strike="noStrike" dirty="0">
                <a:effectLst/>
                <a:latin typeface="+mn-lt"/>
              </a:rPr>
              <a:t>We can rewrite (X⃗ +−X⃗ −)∙w⃗ ||w|| into 2||w||. </a:t>
            </a:r>
            <a:br>
              <a:rPr lang="en-IN" sz="1400" dirty="0">
                <a:latin typeface="+mn-lt"/>
              </a:rPr>
            </a:br>
            <a:r>
              <a:rPr lang="en-IN" sz="1400" b="0" i="0" u="none" strike="noStrike" dirty="0">
                <a:effectLst/>
                <a:latin typeface="+mn-lt"/>
              </a:rPr>
              <a:t>And our goal is to MAXIMIZE 2||w||. </a:t>
            </a:r>
            <a:br>
              <a:rPr lang="en-IN" sz="1400" dirty="0">
                <a:latin typeface="+mn-lt"/>
              </a:rPr>
            </a:br>
            <a:r>
              <a:rPr lang="en-IN" sz="1400" dirty="0">
                <a:solidFill>
                  <a:srgbClr val="000000"/>
                </a:solidFill>
                <a:latin typeface="+mj-lt"/>
              </a:rPr>
              <a:t>         </a:t>
            </a:r>
            <a:endParaRPr lang="en-US" sz="1400" i="1" dirty="0">
              <a:latin typeface="+mj-lt"/>
            </a:endParaRPr>
          </a:p>
        </p:txBody>
      </p:sp>
      <p:sp>
        <p:nvSpPr>
          <p:cNvPr id="4" name="Footer Placeholder 3">
            <a:extLst>
              <a:ext uri="{FF2B5EF4-FFF2-40B4-BE49-F238E27FC236}">
                <a16:creationId xmlns:a16="http://schemas.microsoft.com/office/drawing/2014/main" id="{E24A4689-176A-5063-1F70-DB0C2A3F6BC4}"/>
              </a:ext>
            </a:extLst>
          </p:cNvPr>
          <p:cNvSpPr>
            <a:spLocks noGrp="1"/>
          </p:cNvSpPr>
          <p:nvPr>
            <p:ph type="ftr" sz="quarter" idx="10"/>
          </p:nvPr>
        </p:nvSpPr>
        <p:spPr/>
        <p:txBody>
          <a:bodyPr/>
          <a:lstStyle/>
          <a:p>
            <a:pPr>
              <a:defRPr/>
            </a:pPr>
            <a:r>
              <a:rPr lang="en-US"/>
              <a:t>Department of IT</a:t>
            </a:r>
          </a:p>
        </p:txBody>
      </p:sp>
      <p:pic>
        <p:nvPicPr>
          <p:cNvPr id="4098" name="Picture 2">
            <a:extLst>
              <a:ext uri="{FF2B5EF4-FFF2-40B4-BE49-F238E27FC236}">
                <a16:creationId xmlns:a16="http://schemas.microsoft.com/office/drawing/2014/main" id="{9112C260-7A75-0951-4E6D-6E6D0EEB3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00" y="1476676"/>
            <a:ext cx="3365500" cy="240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974"/>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22DFE-6DE0-FE96-4B5D-66DD3765407B}"/>
              </a:ext>
            </a:extLst>
          </p:cNvPr>
          <p:cNvSpPr>
            <a:spLocks noGrp="1"/>
          </p:cNvSpPr>
          <p:nvPr>
            <p:ph idx="1"/>
          </p:nvPr>
        </p:nvSpPr>
        <p:spPr>
          <a:xfrm>
            <a:off x="1066800" y="800100"/>
            <a:ext cx="7772400" cy="5257800"/>
          </a:xfrm>
        </p:spPr>
        <p:txBody>
          <a:bodyPr/>
          <a:lstStyle/>
          <a:p>
            <a:pPr>
              <a:buFont typeface="Wingdings" pitchFamily="2" charset="2"/>
              <a:buChar char="ü"/>
            </a:pPr>
            <a:r>
              <a:rPr lang="en-US" sz="1600" i="1" dirty="0" err="1">
                <a:latin typeface="+mn-lt"/>
              </a:rPr>
              <a:t>MultinomialNB</a:t>
            </a:r>
            <a:r>
              <a:rPr lang="en-US" sz="1600" i="1" dirty="0">
                <a:latin typeface="+mn-lt"/>
              </a:rPr>
              <a:t> Classifier :</a:t>
            </a:r>
          </a:p>
          <a:p>
            <a:pPr>
              <a:buFont typeface="Wingdings" pitchFamily="2" charset="2"/>
              <a:buChar char="ü"/>
            </a:pPr>
            <a:endParaRPr lang="en-US" sz="1600" i="1" dirty="0">
              <a:latin typeface="+mn-lt"/>
            </a:endParaRPr>
          </a:p>
          <a:p>
            <a:pPr marL="0" indent="0" algn="just">
              <a:buNone/>
            </a:pPr>
            <a:r>
              <a:rPr lang="en-US" sz="1600" i="1" dirty="0">
                <a:latin typeface="+mn-lt"/>
              </a:rPr>
              <a:t>          </a:t>
            </a:r>
            <a:r>
              <a:rPr lang="en-IN" sz="1400" b="0" i="0" u="sng" dirty="0">
                <a:solidFill>
                  <a:srgbClr val="EC4E20"/>
                </a:solidFill>
                <a:effectLst/>
                <a:latin typeface="+mj-lt"/>
                <a:hlinkClick r:id="rId3"/>
              </a:rPr>
              <a:t>Naive Bayes Classifier</a:t>
            </a:r>
            <a:r>
              <a:rPr lang="en-IN" sz="1400" b="0" i="0" u="none" strike="noStrike" dirty="0">
                <a:solidFill>
                  <a:srgbClr val="273239"/>
                </a:solidFill>
                <a:effectLst/>
                <a:latin typeface="+mj-lt"/>
              </a:rPr>
              <a:t> Algorithm is a family of probabilistic algorithms based on applying Bayes’ theorem with the “naive” assumption of conditional independence between every pair of a feature.</a:t>
            </a:r>
          </a:p>
          <a:p>
            <a:pPr marL="0" indent="0">
              <a:buNone/>
            </a:pPr>
            <a:r>
              <a:rPr lang="en-IN" sz="1400" b="0" i="0" u="none" strike="noStrike" dirty="0">
                <a:solidFill>
                  <a:srgbClr val="273239"/>
                </a:solidFill>
                <a:effectLst/>
                <a:latin typeface="+mj-lt"/>
              </a:rPr>
              <a:t> </a:t>
            </a:r>
            <a:br>
              <a:rPr lang="en-IN" sz="1400" dirty="0">
                <a:latin typeface="+mj-lt"/>
              </a:rPr>
            </a:br>
            <a:r>
              <a:rPr lang="en-IN" sz="1400" dirty="0">
                <a:latin typeface="+mj-lt"/>
              </a:rPr>
              <a:t>            </a:t>
            </a:r>
            <a:r>
              <a:rPr lang="en-IN" sz="1400" b="0" i="0" u="none" strike="noStrike" dirty="0">
                <a:solidFill>
                  <a:srgbClr val="273239"/>
                </a:solidFill>
                <a:effectLst/>
                <a:latin typeface="+mj-lt"/>
              </a:rPr>
              <a:t>Bayes theorem calculates probability P(</a:t>
            </a:r>
            <a:r>
              <a:rPr lang="en-IN" sz="1400" b="0" i="0" u="none" strike="noStrike" dirty="0" err="1">
                <a:solidFill>
                  <a:srgbClr val="273239"/>
                </a:solidFill>
                <a:effectLst/>
                <a:latin typeface="+mj-lt"/>
              </a:rPr>
              <a:t>c|x</a:t>
            </a:r>
            <a:r>
              <a:rPr lang="en-IN" sz="1400" b="0" i="0" u="none" strike="noStrike" dirty="0">
                <a:solidFill>
                  <a:srgbClr val="273239"/>
                </a:solidFill>
                <a:effectLst/>
                <a:latin typeface="+mj-lt"/>
              </a:rPr>
              <a:t>) where c is the class of the possible outcomes and x is the given instance which has to be classified, representing some certain features.</a:t>
            </a:r>
            <a:br>
              <a:rPr lang="en-IN" sz="1050" dirty="0"/>
            </a:br>
            <a:endParaRPr lang="en-IN" sz="1050" dirty="0"/>
          </a:p>
          <a:p>
            <a:pPr marL="0" indent="0" algn="just">
              <a:buNone/>
            </a:pPr>
            <a:r>
              <a:rPr lang="en-IN" sz="1050" b="1" i="0" u="none" strike="noStrike" dirty="0">
                <a:solidFill>
                  <a:srgbClr val="273239"/>
                </a:solidFill>
                <a:effectLst/>
                <a:latin typeface="urw-din"/>
              </a:rPr>
              <a:t>                                                       </a:t>
            </a:r>
          </a:p>
          <a:p>
            <a:pPr marL="0" indent="0" algn="just">
              <a:buNone/>
            </a:pPr>
            <a:r>
              <a:rPr lang="en-IN" sz="1050" b="1" dirty="0">
                <a:solidFill>
                  <a:srgbClr val="273239"/>
                </a:solidFill>
                <a:latin typeface="urw-din"/>
              </a:rPr>
              <a:t>		</a:t>
            </a:r>
            <a:r>
              <a:rPr lang="en-IN" sz="1050" b="1" i="0" u="none" strike="noStrike" dirty="0">
                <a:solidFill>
                  <a:srgbClr val="273239"/>
                </a:solidFill>
                <a:effectLst/>
                <a:latin typeface="urw-din"/>
              </a:rPr>
              <a:t>                           </a:t>
            </a:r>
            <a:r>
              <a:rPr lang="en-IN" sz="1400" b="1" i="0" u="none" strike="noStrike" dirty="0">
                <a:solidFill>
                  <a:srgbClr val="273239"/>
                </a:solidFill>
                <a:effectLst/>
                <a:latin typeface="urw-din"/>
              </a:rPr>
              <a:t>P(</a:t>
            </a:r>
            <a:r>
              <a:rPr lang="en-IN" sz="1400" b="1" i="0" u="none" strike="noStrike" dirty="0" err="1">
                <a:solidFill>
                  <a:srgbClr val="273239"/>
                </a:solidFill>
                <a:effectLst/>
                <a:latin typeface="urw-din"/>
              </a:rPr>
              <a:t>c|x</a:t>
            </a:r>
            <a:r>
              <a:rPr lang="en-IN" sz="1400" b="1" i="0" u="none" strike="noStrike" dirty="0">
                <a:solidFill>
                  <a:srgbClr val="273239"/>
                </a:solidFill>
                <a:effectLst/>
                <a:latin typeface="urw-din"/>
              </a:rPr>
              <a:t>) = P(</a:t>
            </a:r>
            <a:r>
              <a:rPr lang="en-IN" sz="1400" b="1" i="0" u="none" strike="noStrike" dirty="0" err="1">
                <a:solidFill>
                  <a:srgbClr val="273239"/>
                </a:solidFill>
                <a:effectLst/>
                <a:latin typeface="urw-din"/>
              </a:rPr>
              <a:t>x|c</a:t>
            </a:r>
            <a:r>
              <a:rPr lang="en-IN" sz="1400" b="1" i="0" u="none" strike="noStrike" dirty="0">
                <a:solidFill>
                  <a:srgbClr val="273239"/>
                </a:solidFill>
                <a:effectLst/>
                <a:latin typeface="urw-din"/>
              </a:rPr>
              <a:t>) * P(c) / P(x)</a:t>
            </a:r>
          </a:p>
          <a:p>
            <a:pPr marL="0" indent="0" algn="just">
              <a:buNone/>
            </a:pPr>
            <a:endParaRPr lang="en-US" sz="1400" i="1" dirty="0">
              <a:latin typeface="+mn-lt"/>
            </a:endParaRPr>
          </a:p>
        </p:txBody>
      </p:sp>
      <p:sp>
        <p:nvSpPr>
          <p:cNvPr id="4" name="Footer Placeholder 3">
            <a:extLst>
              <a:ext uri="{FF2B5EF4-FFF2-40B4-BE49-F238E27FC236}">
                <a16:creationId xmlns:a16="http://schemas.microsoft.com/office/drawing/2014/main" id="{8D13E70A-7675-CD47-6FB0-C8EF9B4E9DDE}"/>
              </a:ext>
            </a:extLst>
          </p:cNvPr>
          <p:cNvSpPr>
            <a:spLocks noGrp="1"/>
          </p:cNvSpPr>
          <p:nvPr>
            <p:ph type="ftr" sz="quarter" idx="10"/>
          </p:nvPr>
        </p:nvSpPr>
        <p:spPr/>
        <p:txBody>
          <a:bodyPr/>
          <a:lstStyle/>
          <a:p>
            <a:pPr>
              <a:defRPr/>
            </a:pPr>
            <a:r>
              <a:rPr lang="en-US"/>
              <a:t>Department of IT</a:t>
            </a:r>
          </a:p>
        </p:txBody>
      </p:sp>
      <p:pic>
        <p:nvPicPr>
          <p:cNvPr id="6" name="Picture 5" descr="Text&#10;&#10;Description automatically generated">
            <a:extLst>
              <a:ext uri="{FF2B5EF4-FFF2-40B4-BE49-F238E27FC236}">
                <a16:creationId xmlns:a16="http://schemas.microsoft.com/office/drawing/2014/main" id="{6B414649-83FB-80C7-8FFE-6A4415C96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950" y="3429000"/>
            <a:ext cx="4864100" cy="1193800"/>
          </a:xfrm>
          <a:prstGeom prst="rect">
            <a:avLst/>
          </a:prstGeom>
        </p:spPr>
      </p:pic>
      <p:pic>
        <p:nvPicPr>
          <p:cNvPr id="8" name="Picture 7" descr="Text, whiteboard&#10;&#10;Description automatically generated">
            <a:extLst>
              <a:ext uri="{FF2B5EF4-FFF2-40B4-BE49-F238E27FC236}">
                <a16:creationId xmlns:a16="http://schemas.microsoft.com/office/drawing/2014/main" id="{203CDBA2-E68C-AC11-7720-A4DD3C79A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550" y="4959522"/>
            <a:ext cx="3644900" cy="749300"/>
          </a:xfrm>
          <a:prstGeom prst="rect">
            <a:avLst/>
          </a:prstGeom>
        </p:spPr>
      </p:pic>
    </p:spTree>
    <p:extLst>
      <p:ext uri="{BB962C8B-B14F-4D97-AF65-F5344CB8AC3E}">
        <p14:creationId xmlns:p14="http://schemas.microsoft.com/office/powerpoint/2010/main" val="3687303393"/>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IN" sz="3600" dirty="0">
                <a:latin typeface="Times New Roman" pitchFamily="18" charset="0"/>
                <a:cs typeface="Times New Roman" pitchFamily="18" charset="0"/>
              </a:rPr>
              <a:t>Introduction </a:t>
            </a:r>
            <a:endParaRPr lang="en-US" sz="3600" dirty="0">
              <a:latin typeface="Times New Roman" pitchFamily="18" charset="0"/>
              <a:cs typeface="Times New Roman" pitchFamily="18" charset="0"/>
            </a:endParaRPr>
          </a:p>
        </p:txBody>
      </p:sp>
      <p:sp>
        <p:nvSpPr>
          <p:cNvPr id="18435" name="Content Placeholder 2"/>
          <p:cNvSpPr>
            <a:spLocks noGrp="1"/>
          </p:cNvSpPr>
          <p:nvPr>
            <p:ph idx="1"/>
          </p:nvPr>
        </p:nvSpPr>
        <p:spPr>
          <a:xfrm>
            <a:off x="1066800" y="1761423"/>
            <a:ext cx="7848600" cy="4114800"/>
          </a:xfrm>
        </p:spPr>
        <p:txBody>
          <a:bodyPr/>
          <a:lstStyle/>
          <a:p>
            <a:r>
              <a:rPr lang="en-IN" sz="2600" dirty="0">
                <a:latin typeface="Times New Roman" pitchFamily="18" charset="0"/>
                <a:cs typeface="Times New Roman" pitchFamily="18" charset="0"/>
              </a:rPr>
              <a:t>Sentiment analysis, </a:t>
            </a:r>
            <a:r>
              <a:rPr lang="en-US" sz="2600" dirty="0">
                <a:latin typeface="Times New Roman" pitchFamily="18" charset="0"/>
                <a:cs typeface="Times New Roman" pitchFamily="18" charset="0"/>
              </a:rPr>
              <a:t>also referred to as opinion mining, is an approach to natural language processing (NLP) that identifies the emotional tone behind a body of text.</a:t>
            </a:r>
          </a:p>
          <a:p>
            <a:r>
              <a:rPr lang="en-US" sz="2600" dirty="0">
                <a:latin typeface="Times New Roman" pitchFamily="18" charset="0"/>
                <a:cs typeface="Times New Roman" pitchFamily="18" charset="0"/>
              </a:rPr>
              <a:t>Sentiment analysis focuses on the polarity of a text (positive, negative, neutral) but it also goes beyond polarity to detect specific feelings and emotions (angry, happy, sad, </a:t>
            </a:r>
            <a:r>
              <a:rPr lang="en-US" sz="2600" dirty="0" err="1">
                <a:latin typeface="Times New Roman" pitchFamily="18" charset="0"/>
                <a:cs typeface="Times New Roman" pitchFamily="18" charset="0"/>
              </a:rPr>
              <a:t>etc</a:t>
            </a:r>
            <a:r>
              <a:rPr lang="en-US" sz="2600" dirty="0">
                <a:latin typeface="Times New Roman" pitchFamily="18" charset="0"/>
                <a:cs typeface="Times New Roman" pitchFamily="18" charset="0"/>
              </a:rPr>
              <a:t>) and even intentions.</a:t>
            </a:r>
          </a:p>
          <a:p>
            <a:r>
              <a:rPr lang="en-US" sz="2600" dirty="0">
                <a:latin typeface="Times New Roman" pitchFamily="18" charset="0"/>
                <a:cs typeface="Times New Roman" pitchFamily="18" charset="0"/>
              </a:rPr>
              <a:t>Many emotion detection systems use lexicons (i.e. lists of words and the emotions they convey) or complex machine learning algorithms.</a:t>
            </a:r>
            <a:endParaRPr lang="en-IN" sz="2600" dirty="0">
              <a:latin typeface="Times New Roman" pitchFamily="18" charset="0"/>
              <a:cs typeface="Times New Roman" pitchFamily="18" charset="0"/>
            </a:endParaRPr>
          </a:p>
          <a:p>
            <a:pPr marL="457200" lvl="1" indent="0">
              <a:buNone/>
            </a:pPr>
            <a:endParaRPr lang="en-IN" sz="2200" dirty="0">
              <a:latin typeface="Times New Roman" pitchFamily="18" charset="0"/>
              <a:cs typeface="Times New Roman" pitchFamily="18" charset="0"/>
            </a:endParaRPr>
          </a:p>
          <a:p>
            <a:pPr lvl="1"/>
            <a:endParaRPr lang="en-IN" sz="2200" dirty="0">
              <a:latin typeface="Times New Roman" pitchFamily="18" charset="0"/>
              <a:cs typeface="Times New Roman" pitchFamily="18" charset="0"/>
            </a:endParaRPr>
          </a:p>
          <a:p>
            <a:pPr lvl="1"/>
            <a:endParaRPr lang="en-US" sz="2200" dirty="0">
              <a:latin typeface="Times New Roman" pitchFamily="18" charset="0"/>
              <a:cs typeface="Times New Roman" pitchFamily="18" charset="0"/>
            </a:endParaRPr>
          </a:p>
        </p:txBody>
      </p:sp>
      <p:sp>
        <p:nvSpPr>
          <p:cNvPr id="1843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27FD9-1307-28A5-775B-1685AA46C3CC}"/>
              </a:ext>
            </a:extLst>
          </p:cNvPr>
          <p:cNvSpPr>
            <a:spLocks noGrp="1"/>
          </p:cNvSpPr>
          <p:nvPr>
            <p:ph idx="1"/>
          </p:nvPr>
        </p:nvSpPr>
        <p:spPr>
          <a:xfrm>
            <a:off x="838200" y="990600"/>
            <a:ext cx="7620000" cy="5105400"/>
          </a:xfrm>
        </p:spPr>
        <p:txBody>
          <a:bodyPr/>
          <a:lstStyle/>
          <a:p>
            <a:pPr marL="0" indent="0">
              <a:buNone/>
            </a:pPr>
            <a:r>
              <a:rPr lang="en-US" sz="2400" b="1" dirty="0"/>
              <a:t>Confusion Matrix :</a:t>
            </a:r>
          </a:p>
          <a:p>
            <a:pPr marL="0" indent="0">
              <a:buNone/>
            </a:pPr>
            <a:r>
              <a:rPr lang="en-IN" sz="1800" b="0" i="0" u="none" strike="noStrike" dirty="0">
                <a:solidFill>
                  <a:srgbClr val="2E2E2E"/>
                </a:solidFill>
                <a:effectLst/>
                <a:latin typeface="NexusSans"/>
              </a:rPr>
              <a:t>                      Confusion matrix is a very popular measure used while solving classification problems. It can be applied to binary classification as well as for </a:t>
            </a:r>
            <a:r>
              <a:rPr lang="en-IN" sz="1800" b="0" i="0" dirty="0">
                <a:solidFill>
                  <a:srgbClr val="2E2E2E"/>
                </a:solidFill>
                <a:effectLst/>
                <a:latin typeface="NexusSans"/>
              </a:rPr>
              <a:t>multiclass classification</a:t>
            </a:r>
            <a:r>
              <a:rPr lang="en-IN" sz="1800" b="0" i="0" strike="noStrike" dirty="0">
                <a:solidFill>
                  <a:srgbClr val="2E2E2E"/>
                </a:solidFill>
                <a:effectLst/>
                <a:latin typeface="NexusSans"/>
              </a:rPr>
              <a:t> </a:t>
            </a:r>
            <a:r>
              <a:rPr lang="en-IN" sz="1800" b="0" i="0" u="none" strike="noStrike" dirty="0">
                <a:solidFill>
                  <a:srgbClr val="2E2E2E"/>
                </a:solidFill>
                <a:effectLst/>
                <a:latin typeface="NexusSans"/>
              </a:rPr>
              <a:t>problems</a:t>
            </a:r>
          </a:p>
          <a:p>
            <a:pPr marL="0" indent="0">
              <a:buNone/>
            </a:pPr>
            <a:endParaRPr lang="en-IN" sz="1800"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endParaRPr lang="en-IN" sz="1800" b="1" dirty="0">
              <a:solidFill>
                <a:srgbClr val="2E2E2E"/>
              </a:solidFill>
              <a:latin typeface="NexusSans"/>
            </a:endParaRPr>
          </a:p>
          <a:p>
            <a:pPr marL="0" indent="0">
              <a:buNone/>
            </a:pPr>
            <a:r>
              <a:rPr lang="en-US" sz="1800" b="1" dirty="0">
                <a:solidFill>
                  <a:srgbClr val="2E2E2E"/>
                </a:solidFill>
                <a:latin typeface="NexusSans"/>
              </a:rPr>
              <a:t>                                  </a:t>
            </a:r>
            <a:r>
              <a:rPr lang="en-US" sz="1600" b="1" dirty="0">
                <a:solidFill>
                  <a:schemeClr val="accent2">
                    <a:lumMod val="75000"/>
                  </a:schemeClr>
                </a:solidFill>
                <a:latin typeface="+mn-lt"/>
              </a:rPr>
              <a:t>Confusion matrix  for binary classification</a:t>
            </a:r>
          </a:p>
          <a:p>
            <a:pPr marL="0" indent="0">
              <a:buNone/>
            </a:pPr>
            <a:endParaRPr lang="en-IN" sz="1600" b="1" dirty="0">
              <a:solidFill>
                <a:schemeClr val="accent2">
                  <a:lumMod val="75000"/>
                </a:schemeClr>
              </a:solidFill>
              <a:latin typeface="+mn-lt"/>
            </a:endParaRPr>
          </a:p>
        </p:txBody>
      </p:sp>
      <p:sp>
        <p:nvSpPr>
          <p:cNvPr id="4" name="Footer Placeholder 3">
            <a:extLst>
              <a:ext uri="{FF2B5EF4-FFF2-40B4-BE49-F238E27FC236}">
                <a16:creationId xmlns:a16="http://schemas.microsoft.com/office/drawing/2014/main" id="{7690E885-173F-6079-476B-5A852F22532F}"/>
              </a:ext>
            </a:extLst>
          </p:cNvPr>
          <p:cNvSpPr>
            <a:spLocks noGrp="1"/>
          </p:cNvSpPr>
          <p:nvPr>
            <p:ph type="ftr" sz="quarter" idx="10"/>
          </p:nvPr>
        </p:nvSpPr>
        <p:spPr/>
        <p:txBody>
          <a:bodyPr/>
          <a:lstStyle/>
          <a:p>
            <a:pPr>
              <a:defRPr/>
            </a:pPr>
            <a:r>
              <a:rPr lang="en-US"/>
              <a:t>Department of IT</a:t>
            </a:r>
          </a:p>
        </p:txBody>
      </p:sp>
      <p:pic>
        <p:nvPicPr>
          <p:cNvPr id="7" name="Picture 6" descr="Diagram&#10;&#10;Description automatically generated">
            <a:extLst>
              <a:ext uri="{FF2B5EF4-FFF2-40B4-BE49-F238E27FC236}">
                <a16:creationId xmlns:a16="http://schemas.microsoft.com/office/drawing/2014/main" id="{0E375764-E11A-2C6A-AD0A-4C05BDFD2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06908"/>
            <a:ext cx="3276600" cy="2369891"/>
          </a:xfrm>
          <a:prstGeom prst="rect">
            <a:avLst/>
          </a:prstGeom>
        </p:spPr>
      </p:pic>
    </p:spTree>
    <p:extLst>
      <p:ext uri="{BB962C8B-B14F-4D97-AF65-F5344CB8AC3E}">
        <p14:creationId xmlns:p14="http://schemas.microsoft.com/office/powerpoint/2010/main" val="275728920"/>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9BF8FE-AB10-01C9-8D04-2E13D6C3C36B}"/>
              </a:ext>
            </a:extLst>
          </p:cNvPr>
          <p:cNvSpPr>
            <a:spLocks noGrp="1"/>
          </p:cNvSpPr>
          <p:nvPr>
            <p:ph type="ftr" sz="quarter" idx="10"/>
          </p:nvPr>
        </p:nvSpPr>
        <p:spPr/>
        <p:txBody>
          <a:bodyPr/>
          <a:lstStyle/>
          <a:p>
            <a:pPr>
              <a:defRPr/>
            </a:pPr>
            <a:r>
              <a:rPr lang="en-US"/>
              <a:t>Department of IT</a:t>
            </a:r>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9629AC41-E20B-512B-4B1F-3979360DE585}"/>
                  </a:ext>
                </a:extLst>
              </p:cNvPr>
              <p:cNvSpPr>
                <a:spLocks noGrp="1"/>
              </p:cNvSpPr>
              <p:nvPr>
                <p:ph idx="1"/>
              </p:nvPr>
            </p:nvSpPr>
            <p:spPr>
              <a:xfrm>
                <a:off x="990600" y="990600"/>
                <a:ext cx="7772400" cy="5105400"/>
              </a:xfrm>
            </p:spPr>
            <p:txBody>
              <a:bodyPr/>
              <a:lstStyle/>
              <a:p>
                <a:pPr algn="just"/>
                <a:r>
                  <a:rPr lang="en-IN" sz="2000" b="0" i="0" u="none" strike="noStrike" dirty="0">
                    <a:solidFill>
                      <a:srgbClr val="2E2E2E"/>
                    </a:solidFill>
                    <a:effectLst/>
                    <a:latin typeface="+mj-lt"/>
                  </a:rPr>
                  <a:t>The most frequently used performance metrics for classification according to these values are accuracy (</a:t>
                </a:r>
                <a:r>
                  <a:rPr lang="en-IN" sz="2000" b="0" i="1" u="none" strike="noStrike" dirty="0">
                    <a:solidFill>
                      <a:srgbClr val="2E2E2E"/>
                    </a:solidFill>
                    <a:effectLst/>
                    <a:latin typeface="+mj-lt"/>
                  </a:rPr>
                  <a:t>ACC</a:t>
                </a:r>
                <a:r>
                  <a:rPr lang="en-IN" sz="2000" b="0" i="0" u="none" strike="noStrike" dirty="0">
                    <a:solidFill>
                      <a:srgbClr val="2E2E2E"/>
                    </a:solidFill>
                    <a:effectLst/>
                    <a:latin typeface="+mj-lt"/>
                  </a:rPr>
                  <a:t>), precision (</a:t>
                </a:r>
                <a:r>
                  <a:rPr lang="en-IN" sz="2000" b="0" i="1" u="none" strike="noStrike" dirty="0">
                    <a:solidFill>
                      <a:srgbClr val="2E2E2E"/>
                    </a:solidFill>
                    <a:effectLst/>
                    <a:latin typeface="+mj-lt"/>
                  </a:rPr>
                  <a:t>P</a:t>
                </a:r>
                <a:r>
                  <a:rPr lang="en-IN" sz="2000" b="0" i="0" u="none" strike="noStrike" dirty="0">
                    <a:solidFill>
                      <a:srgbClr val="2E2E2E"/>
                    </a:solidFill>
                    <a:effectLst/>
                    <a:latin typeface="+mj-lt"/>
                  </a:rPr>
                  <a:t>), recall (</a:t>
                </a:r>
                <a:r>
                  <a:rPr lang="en-IN" sz="2000" i="1" dirty="0">
                    <a:solidFill>
                      <a:srgbClr val="2E2E2E"/>
                    </a:solidFill>
                    <a:latin typeface="+mj-lt"/>
                  </a:rPr>
                  <a:t>R</a:t>
                </a:r>
                <a:r>
                  <a:rPr lang="en-IN" sz="2000" b="0" i="0" u="none" strike="noStrike" dirty="0">
                    <a:solidFill>
                      <a:srgbClr val="2E2E2E"/>
                    </a:solidFill>
                    <a:effectLst/>
                    <a:latin typeface="+mj-lt"/>
                  </a:rPr>
                  <a:t>), and </a:t>
                </a:r>
                <a:r>
                  <a:rPr lang="en-IN" sz="2000" b="0" i="1" u="none" strike="noStrike" dirty="0">
                    <a:solidFill>
                      <a:srgbClr val="2E2E2E"/>
                    </a:solidFill>
                    <a:effectLst/>
                    <a:latin typeface="+mj-lt"/>
                  </a:rPr>
                  <a:t>F</a:t>
                </a:r>
                <a:r>
                  <a:rPr lang="en-IN" sz="2000" b="0" i="0" u="none" strike="noStrike" dirty="0">
                    <a:solidFill>
                      <a:srgbClr val="2E2E2E"/>
                    </a:solidFill>
                    <a:effectLst/>
                    <a:latin typeface="+mj-lt"/>
                  </a:rPr>
                  <a:t>-score values.</a:t>
                </a:r>
              </a:p>
              <a:p>
                <a:pPr algn="just"/>
                <a:r>
                  <a:rPr lang="en-IN" sz="2000" dirty="0">
                    <a:solidFill>
                      <a:srgbClr val="2E2E2E"/>
                    </a:solidFill>
                    <a:latin typeface="+mj-lt"/>
                  </a:rPr>
                  <a:t>ACC  =  </a:t>
                </a:r>
                <a14:m>
                  <m:oMath xmlns:m="http://schemas.openxmlformats.org/officeDocument/2006/math">
                    <m:f>
                      <m:fPr>
                        <m:ctrlPr>
                          <a:rPr lang="en-IN" sz="2000" i="1" smtClean="0">
                            <a:solidFill>
                              <a:srgbClr val="2E2E2E"/>
                            </a:solidFill>
                            <a:latin typeface="Cambria Math" panose="02040503050406030204" pitchFamily="18" charset="0"/>
                          </a:rPr>
                        </m:ctrlPr>
                      </m:fPr>
                      <m:num>
                        <m:r>
                          <a:rPr lang="en-US" sz="2000" b="0" i="1" smtClean="0">
                            <a:solidFill>
                              <a:srgbClr val="2E2E2E"/>
                            </a:solidFill>
                            <a:latin typeface="Cambria Math" panose="02040503050406030204" pitchFamily="18" charset="0"/>
                          </a:rPr>
                          <m:t>𝑇𝑃</m:t>
                        </m:r>
                        <m:r>
                          <a:rPr lang="en-US" sz="2000" b="0" i="1" smtClean="0">
                            <a:solidFill>
                              <a:srgbClr val="2E2E2E"/>
                            </a:solidFill>
                            <a:latin typeface="Cambria Math" panose="02040503050406030204" pitchFamily="18" charset="0"/>
                          </a:rPr>
                          <m:t>+</m:t>
                        </m:r>
                        <m:r>
                          <a:rPr lang="en-US" sz="2000" b="0" i="1" smtClean="0">
                            <a:solidFill>
                              <a:srgbClr val="2E2E2E"/>
                            </a:solidFill>
                            <a:latin typeface="Cambria Math" panose="02040503050406030204" pitchFamily="18" charset="0"/>
                          </a:rPr>
                          <m:t>𝑇𝑁</m:t>
                        </m:r>
                      </m:num>
                      <m:den>
                        <m:r>
                          <a:rPr lang="en-US" sz="2000" b="0" i="1" smtClean="0">
                            <a:solidFill>
                              <a:srgbClr val="2E2E2E"/>
                            </a:solidFill>
                            <a:latin typeface="Cambria Math" panose="02040503050406030204" pitchFamily="18" charset="0"/>
                          </a:rPr>
                          <m:t>𝑇𝑃</m:t>
                        </m:r>
                        <m:r>
                          <a:rPr lang="en-US" sz="2000" b="0" i="1" smtClean="0">
                            <a:solidFill>
                              <a:srgbClr val="2E2E2E"/>
                            </a:solidFill>
                            <a:latin typeface="Cambria Math" panose="02040503050406030204" pitchFamily="18" charset="0"/>
                          </a:rPr>
                          <m:t>+</m:t>
                        </m:r>
                        <m:r>
                          <a:rPr lang="en-US" sz="2000" b="0" i="1" smtClean="0">
                            <a:solidFill>
                              <a:srgbClr val="2E2E2E"/>
                            </a:solidFill>
                            <a:latin typeface="Cambria Math" panose="02040503050406030204" pitchFamily="18" charset="0"/>
                          </a:rPr>
                          <m:t>𝑇𝑁</m:t>
                        </m:r>
                        <m:r>
                          <a:rPr lang="en-US" sz="2000" b="0" i="1" smtClean="0">
                            <a:solidFill>
                              <a:srgbClr val="2E2E2E"/>
                            </a:solidFill>
                            <a:latin typeface="Cambria Math" panose="02040503050406030204" pitchFamily="18" charset="0"/>
                          </a:rPr>
                          <m:t>+</m:t>
                        </m:r>
                        <m:r>
                          <a:rPr lang="en-US" sz="2000" b="0" i="1" smtClean="0">
                            <a:solidFill>
                              <a:srgbClr val="2E2E2E"/>
                            </a:solidFill>
                            <a:latin typeface="Cambria Math" panose="02040503050406030204" pitchFamily="18" charset="0"/>
                          </a:rPr>
                          <m:t>𝐹𝑃</m:t>
                        </m:r>
                        <m:r>
                          <a:rPr lang="en-US" sz="2000" b="0" i="1" smtClean="0">
                            <a:solidFill>
                              <a:srgbClr val="2E2E2E"/>
                            </a:solidFill>
                            <a:latin typeface="Cambria Math" panose="02040503050406030204" pitchFamily="18" charset="0"/>
                          </a:rPr>
                          <m:t>+</m:t>
                        </m:r>
                        <m:r>
                          <a:rPr lang="en-US" sz="2000" b="0" i="1" smtClean="0">
                            <a:solidFill>
                              <a:srgbClr val="2E2E2E"/>
                            </a:solidFill>
                            <a:latin typeface="Cambria Math" panose="02040503050406030204" pitchFamily="18" charset="0"/>
                          </a:rPr>
                          <m:t>𝐹𝑁</m:t>
                        </m:r>
                      </m:den>
                    </m:f>
                  </m:oMath>
                </a14:m>
                <a:r>
                  <a:rPr lang="en-US" sz="2000" dirty="0">
                    <a:latin typeface="+mj-lt"/>
                  </a:rPr>
                  <a:t> </a:t>
                </a:r>
              </a:p>
              <a:p>
                <a:pPr algn="just"/>
                <a:r>
                  <a:rPr lang="en-US" sz="2000" dirty="0">
                    <a:latin typeface="+mj-lt"/>
                  </a:rPr>
                  <a:t>P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 </m:t>
                            </m:r>
                          </m:e>
                          <m:e>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𝐹𝑃</m:t>
                            </m:r>
                          </m:e>
                        </m:eqArr>
                      </m:den>
                    </m:f>
                  </m:oMath>
                </a14:m>
                <a:endParaRPr lang="en-US" sz="2000" dirty="0">
                  <a:latin typeface="+mj-lt"/>
                </a:endParaRPr>
              </a:p>
              <a:p>
                <a:pPr algn="just"/>
                <a:r>
                  <a:rPr lang="en-US" sz="2000" dirty="0">
                    <a:latin typeface="+mj-lt"/>
                  </a:rPr>
                  <a:t>R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den>
                    </m:f>
                  </m:oMath>
                </a14:m>
                <a:r>
                  <a:rPr lang="en-US" sz="2000" dirty="0">
                    <a:latin typeface="+mj-lt"/>
                  </a:rPr>
                  <a:t> </a:t>
                </a:r>
              </a:p>
              <a:p>
                <a:pPr algn="just"/>
                <a:r>
                  <a:rPr lang="en-US" sz="2000" dirty="0">
                    <a:latin typeface="+mj-lt"/>
                  </a:rPr>
                  <a:t>F-Score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den>
                    </m:f>
                  </m:oMath>
                </a14:m>
                <a:endParaRPr lang="en-US" sz="2000" dirty="0">
                  <a:latin typeface="+mj-lt"/>
                </a:endParaRPr>
              </a:p>
            </p:txBody>
          </p:sp>
        </mc:Choice>
        <mc:Fallback xmlns="">
          <p:sp>
            <p:nvSpPr>
              <p:cNvPr id="5" name="Title 1">
                <a:extLst>
                  <a:ext uri="{FF2B5EF4-FFF2-40B4-BE49-F238E27FC236}">
                    <a16:creationId xmlns:a16="http://schemas.microsoft.com/office/drawing/2014/main" id="{9629AC41-E20B-512B-4B1F-3979360DE585}"/>
                  </a:ext>
                </a:extLst>
              </p:cNvPr>
              <p:cNvSpPr>
                <a:spLocks noGrp="1" noRot="1" noChangeAspect="1" noMove="1" noResize="1" noEditPoints="1" noAdjustHandles="1" noChangeArrowheads="1" noChangeShapeType="1" noTextEdit="1"/>
              </p:cNvSpPr>
              <p:nvPr>
                <p:ph idx="1"/>
              </p:nvPr>
            </p:nvSpPr>
            <p:spPr>
              <a:xfrm>
                <a:off x="990600" y="990600"/>
                <a:ext cx="7772400" cy="5105400"/>
              </a:xfrm>
              <a:blipFill>
                <a:blip r:embed="rId3"/>
                <a:stretch>
                  <a:fillRect l="-816" t="-744" r="-816"/>
                </a:stretch>
              </a:blipFill>
            </p:spPr>
            <p:txBody>
              <a:bodyPr/>
              <a:lstStyle/>
              <a:p>
                <a:r>
                  <a:rPr lang="en-US">
                    <a:noFill/>
                  </a:rPr>
                  <a:t> </a:t>
                </a:r>
              </a:p>
            </p:txBody>
          </p:sp>
        </mc:Fallback>
      </mc:AlternateContent>
    </p:spTree>
    <p:extLst>
      <p:ext uri="{BB962C8B-B14F-4D97-AF65-F5344CB8AC3E}">
        <p14:creationId xmlns:p14="http://schemas.microsoft.com/office/powerpoint/2010/main" val="2817825284"/>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E5EC-4061-3F31-ADE5-2E5F3EF2D057}"/>
              </a:ext>
            </a:extLst>
          </p:cNvPr>
          <p:cNvSpPr>
            <a:spLocks noGrp="1"/>
          </p:cNvSpPr>
          <p:nvPr>
            <p:ph type="title"/>
          </p:nvPr>
        </p:nvSpPr>
        <p:spPr>
          <a:xfrm>
            <a:off x="990600" y="2857500"/>
            <a:ext cx="7772400" cy="1143000"/>
          </a:xfrm>
        </p:spPr>
        <p:txBody>
          <a:bodyPr/>
          <a:lstStyle/>
          <a:p>
            <a:r>
              <a:rPr lang="en-US" dirty="0"/>
              <a:t>Result &amp; Discussion</a:t>
            </a:r>
          </a:p>
        </p:txBody>
      </p:sp>
      <p:sp>
        <p:nvSpPr>
          <p:cNvPr id="4" name="Footer Placeholder 3">
            <a:extLst>
              <a:ext uri="{FF2B5EF4-FFF2-40B4-BE49-F238E27FC236}">
                <a16:creationId xmlns:a16="http://schemas.microsoft.com/office/drawing/2014/main" id="{80A1C497-E02F-24F2-50F3-684A726D9178}"/>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4240249504"/>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548680"/>
            <a:ext cx="7239000" cy="685800"/>
          </a:xfrm>
        </p:spPr>
        <p:txBody>
          <a:bodyPr/>
          <a:lstStyle/>
          <a:p>
            <a:pPr algn="l">
              <a:defRPr/>
            </a:pPr>
            <a:r>
              <a:rPr lang="en-US" sz="3600" dirty="0">
                <a:latin typeface="+mj-lt"/>
              </a:rPr>
              <a:t>                        Dataset:</a:t>
            </a:r>
          </a:p>
        </p:txBody>
      </p:sp>
      <p:sp>
        <p:nvSpPr>
          <p:cNvPr id="3" name="Content Placeholder 2"/>
          <p:cNvSpPr>
            <a:spLocks noGrp="1"/>
          </p:cNvSpPr>
          <p:nvPr>
            <p:ph idx="1"/>
          </p:nvPr>
        </p:nvSpPr>
        <p:spPr>
          <a:xfrm>
            <a:off x="1447800" y="1600200"/>
            <a:ext cx="7315200" cy="4979640"/>
          </a:xfrm>
        </p:spPr>
        <p:txBody>
          <a:bodyPr/>
          <a:lstStyle/>
          <a:p>
            <a:pPr>
              <a:defRPr/>
            </a:pPr>
            <a:r>
              <a:rPr lang="en-US" sz="2600" dirty="0">
                <a:latin typeface="+mn-lt"/>
                <a:cs typeface="Arial" pitchFamily="34" charset="0"/>
              </a:rPr>
              <a:t>We have scrapped the tweets using </a:t>
            </a:r>
            <a:r>
              <a:rPr lang="en-US" sz="2600" dirty="0" err="1">
                <a:latin typeface="+mn-lt"/>
                <a:cs typeface="Arial" pitchFamily="34" charset="0"/>
              </a:rPr>
              <a:t>Tweepy</a:t>
            </a:r>
            <a:r>
              <a:rPr lang="en-US" sz="2600" dirty="0">
                <a:latin typeface="+mn-lt"/>
                <a:cs typeface="Arial" pitchFamily="34" charset="0"/>
              </a:rPr>
              <a:t> API. </a:t>
            </a:r>
          </a:p>
          <a:p>
            <a:pPr>
              <a:defRPr/>
            </a:pPr>
            <a:r>
              <a:rPr lang="en-US" sz="2600" dirty="0">
                <a:latin typeface="+mn-lt"/>
                <a:cs typeface="Arial" pitchFamily="34" charset="0"/>
              </a:rPr>
              <a:t>The </a:t>
            </a:r>
            <a:r>
              <a:rPr lang="en-US" sz="2600" dirty="0" err="1">
                <a:latin typeface="+mn-lt"/>
                <a:cs typeface="Arial" pitchFamily="34" charset="0"/>
              </a:rPr>
              <a:t>Tweepy</a:t>
            </a:r>
            <a:r>
              <a:rPr lang="en-US" sz="2600" dirty="0">
                <a:latin typeface="+mn-lt"/>
                <a:cs typeface="Arial" pitchFamily="34" charset="0"/>
              </a:rPr>
              <a:t> API will sent the request to twitter and after a seconds the twitter will send tweets associated details as a immediate response. </a:t>
            </a:r>
          </a:p>
          <a:p>
            <a:pPr>
              <a:defRPr/>
            </a:pPr>
            <a:r>
              <a:rPr lang="en-US" sz="2600" dirty="0" err="1">
                <a:latin typeface="+mn-lt"/>
                <a:cs typeface="Arial" pitchFamily="34" charset="0"/>
              </a:rPr>
              <a:t>Tweepy</a:t>
            </a:r>
            <a:r>
              <a:rPr lang="en-US" sz="2600" dirty="0">
                <a:latin typeface="+mn-lt"/>
                <a:cs typeface="Arial" pitchFamily="34" charset="0"/>
              </a:rPr>
              <a:t> API can be obtained using Twitter developer Account.</a:t>
            </a:r>
          </a:p>
          <a:p>
            <a:pPr>
              <a:defRPr/>
            </a:pPr>
            <a:r>
              <a:rPr lang="en-US" sz="2600" dirty="0">
                <a:latin typeface="+mn-lt"/>
                <a:cs typeface="Arial" pitchFamily="34" charset="0"/>
              </a:rPr>
              <a:t>We just scrapped 13000 tweets using </a:t>
            </a:r>
            <a:r>
              <a:rPr lang="en-US" sz="2600" dirty="0" err="1">
                <a:latin typeface="+mn-lt"/>
                <a:cs typeface="Arial" pitchFamily="34" charset="0"/>
              </a:rPr>
              <a:t>Tweepy</a:t>
            </a:r>
            <a:r>
              <a:rPr lang="en-US" sz="2600" dirty="0">
                <a:latin typeface="+mn-lt"/>
                <a:cs typeface="Arial" pitchFamily="34" charset="0"/>
              </a:rPr>
              <a:t> API</a:t>
            </a:r>
          </a:p>
          <a:p>
            <a:pPr marL="0" indent="0">
              <a:buNone/>
              <a:defRPr/>
            </a:pPr>
            <a:endParaRPr lang="en-US" sz="2600" dirty="0">
              <a:latin typeface="+mn-lt"/>
              <a:cs typeface="Arial" pitchFamily="34" charset="0"/>
            </a:endParaRPr>
          </a:p>
        </p:txBody>
      </p:sp>
      <p:sp>
        <p:nvSpPr>
          <p:cNvPr id="2765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20000"/>
              </a:spcBef>
              <a:spcAft>
                <a:spcPct val="0"/>
              </a:spcAft>
              <a:buChar char="•"/>
              <a:defRPr sz="1400" b="1">
                <a:solidFill>
                  <a:schemeClr val="tx1"/>
                </a:solidFill>
                <a:latin typeface="Verdana" pitchFamily="34" charset="0"/>
              </a:defRPr>
            </a:lvl6pPr>
            <a:lvl7pPr marL="2971800" indent="-228600" eaLnBrk="0" fontAlgn="base" hangingPunct="0">
              <a:spcBef>
                <a:spcPct val="20000"/>
              </a:spcBef>
              <a:spcAft>
                <a:spcPct val="0"/>
              </a:spcAft>
              <a:buChar char="•"/>
              <a:defRPr sz="1400" b="1">
                <a:solidFill>
                  <a:schemeClr val="tx1"/>
                </a:solidFill>
                <a:latin typeface="Verdana" pitchFamily="34" charset="0"/>
              </a:defRPr>
            </a:lvl7pPr>
            <a:lvl8pPr marL="3429000" indent="-228600" eaLnBrk="0" fontAlgn="base" hangingPunct="0">
              <a:spcBef>
                <a:spcPct val="20000"/>
              </a:spcBef>
              <a:spcAft>
                <a:spcPct val="0"/>
              </a:spcAft>
              <a:buChar char="•"/>
              <a:defRPr sz="1400" b="1">
                <a:solidFill>
                  <a:schemeClr val="tx1"/>
                </a:solidFill>
                <a:latin typeface="Verdana" pitchFamily="34" charset="0"/>
              </a:defRPr>
            </a:lvl8pPr>
            <a:lvl9pPr marL="3886200" indent="-228600" eaLnBrk="0" fontAlgn="base" hangingPunct="0">
              <a:spcBef>
                <a:spcPct val="20000"/>
              </a:spcBef>
              <a:spcAft>
                <a:spcPct val="0"/>
              </a:spcAft>
              <a:buChar char="•"/>
              <a:defRPr sz="1400" b="1">
                <a:solidFill>
                  <a:schemeClr val="tx1"/>
                </a:solidFill>
                <a:latin typeface="Verdana" pitchFamily="34" charset="0"/>
              </a:defRPr>
            </a:lvl9pPr>
          </a:lstStyle>
          <a:p>
            <a:pPr eaLnBrk="1" hangingPunct="1"/>
            <a:r>
              <a:rPr lang="en-US" b="0">
                <a:solidFill>
                  <a:srgbClr val="0000FF"/>
                </a:solidFill>
                <a:latin typeface="Arial" charset="0"/>
              </a:rPr>
              <a:t>Department of IT</a:t>
            </a: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772400" cy="571504"/>
          </a:xfrm>
        </p:spPr>
        <p:txBody>
          <a:bodyPr/>
          <a:lstStyle/>
          <a:p>
            <a:r>
              <a:rPr lang="en-US" sz="3200" dirty="0">
                <a:latin typeface="+mj-lt"/>
              </a:rPr>
              <a:t>Output</a:t>
            </a:r>
          </a:p>
        </p:txBody>
      </p:sp>
      <p:sp>
        <p:nvSpPr>
          <p:cNvPr id="4" name="Footer Placeholder 3"/>
          <p:cNvSpPr>
            <a:spLocks noGrp="1"/>
          </p:cNvSpPr>
          <p:nvPr>
            <p:ph type="ftr" sz="quarter" idx="10"/>
          </p:nvPr>
        </p:nvSpPr>
        <p:spPr/>
        <p:txBody>
          <a:bodyPr/>
          <a:lstStyle/>
          <a:p>
            <a:pPr>
              <a:defRPr/>
            </a:pPr>
            <a:r>
              <a:rPr lang="en-US" dirty="0"/>
              <a:t>Department of IT</a:t>
            </a:r>
          </a:p>
        </p:txBody>
      </p:sp>
      <p:pic>
        <p:nvPicPr>
          <p:cNvPr id="1026" name="Picture 2">
            <a:extLst>
              <a:ext uri="{FF2B5EF4-FFF2-40B4-BE49-F238E27FC236}">
                <a16:creationId xmlns:a16="http://schemas.microsoft.com/office/drawing/2014/main" id="{3488B35A-FD4C-0D3F-B8B3-EFB81DE29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84453"/>
            <a:ext cx="4267200" cy="3889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8F6BD8-718C-C6AC-6B93-E9EE727AD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00200"/>
            <a:ext cx="3500029" cy="323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16004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85800"/>
            <a:ext cx="7620000" cy="571504"/>
          </a:xfrm>
        </p:spPr>
        <p:txBody>
          <a:bodyPr/>
          <a:lstStyle/>
          <a:p>
            <a:pPr algn="l"/>
            <a:r>
              <a:rPr lang="en-IN" sz="3600" dirty="0">
                <a:latin typeface="Times New Roman" pitchFamily="18" charset="0"/>
                <a:cs typeface="Times New Roman" pitchFamily="18" charset="0"/>
              </a:rPr>
              <a:t>Contd...</a:t>
            </a:r>
            <a:endParaRPr lang="en-US" sz="3600" dirty="0">
              <a:latin typeface="+mj-lt"/>
            </a:endParaRPr>
          </a:p>
        </p:txBody>
      </p:sp>
      <p:sp>
        <p:nvSpPr>
          <p:cNvPr id="4" name="Footer Placeholder 3"/>
          <p:cNvSpPr>
            <a:spLocks noGrp="1"/>
          </p:cNvSpPr>
          <p:nvPr>
            <p:ph type="ftr" sz="quarter" idx="10"/>
          </p:nvPr>
        </p:nvSpPr>
        <p:spPr/>
        <p:txBody>
          <a:bodyPr/>
          <a:lstStyle/>
          <a:p>
            <a:pPr>
              <a:defRPr/>
            </a:pPr>
            <a:r>
              <a:rPr lang="en-US" dirty="0"/>
              <a:t>Department of IT</a:t>
            </a:r>
          </a:p>
        </p:txBody>
      </p:sp>
      <p:sp>
        <p:nvSpPr>
          <p:cNvPr id="8" name="TextBox 7"/>
          <p:cNvSpPr txBox="1"/>
          <p:nvPr/>
        </p:nvSpPr>
        <p:spPr>
          <a:xfrm>
            <a:off x="2933700" y="1294732"/>
            <a:ext cx="3276600" cy="338554"/>
          </a:xfrm>
          <a:prstGeom prst="rect">
            <a:avLst/>
          </a:prstGeom>
          <a:noFill/>
        </p:spPr>
        <p:txBody>
          <a:bodyPr wrap="square" rtlCol="0">
            <a:spAutoFit/>
          </a:bodyPr>
          <a:lstStyle/>
          <a:p>
            <a:pPr algn="ctr">
              <a:buNone/>
            </a:pPr>
            <a:r>
              <a:rPr lang="en-US" sz="1600" dirty="0">
                <a:latin typeface="+mn-lt"/>
              </a:rPr>
              <a:t>D</a:t>
            </a:r>
            <a:r>
              <a:rPr lang="en-IN" sz="1600" dirty="0" err="1">
                <a:latin typeface="+mn-lt"/>
              </a:rPr>
              <a:t>ata</a:t>
            </a:r>
            <a:r>
              <a:rPr lang="en-IN" sz="1600" dirty="0">
                <a:latin typeface="+mn-lt"/>
              </a:rPr>
              <a:t> Extraction using </a:t>
            </a:r>
            <a:r>
              <a:rPr lang="en-IN" sz="1600" dirty="0" err="1">
                <a:latin typeface="+mn-lt"/>
              </a:rPr>
              <a:t>tweepy</a:t>
            </a:r>
            <a:endParaRPr lang="en-US" sz="1600" dirty="0">
              <a:latin typeface="+mn-lt"/>
            </a:endParaRPr>
          </a:p>
        </p:txBody>
      </p:sp>
      <p:pic>
        <p:nvPicPr>
          <p:cNvPr id="12" name="Picture 11">
            <a:extLst>
              <a:ext uri="{FF2B5EF4-FFF2-40B4-BE49-F238E27FC236}">
                <a16:creationId xmlns:a16="http://schemas.microsoft.com/office/drawing/2014/main" id="{D29994E5-C3C1-E43C-9D37-09596F8B7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686" y="1771984"/>
            <a:ext cx="7468787" cy="3586552"/>
          </a:xfrm>
          <a:prstGeom prst="rect">
            <a:avLst/>
          </a:prstGeom>
        </p:spPr>
      </p:pic>
    </p:spTree>
    <p:extLst>
      <p:ext uri="{BB962C8B-B14F-4D97-AF65-F5344CB8AC3E}">
        <p14:creationId xmlns:p14="http://schemas.microsoft.com/office/powerpoint/2010/main" val="635638103"/>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500042"/>
            <a:ext cx="7243786" cy="642942"/>
          </a:xfrm>
        </p:spPr>
        <p:txBody>
          <a:bodyPr/>
          <a:lstStyle/>
          <a:p>
            <a:pPr algn="l"/>
            <a:r>
              <a:rPr lang="en-IN" sz="3600" dirty="0">
                <a:latin typeface="Times New Roman" pitchFamily="18" charset="0"/>
                <a:cs typeface="Times New Roman" pitchFamily="18" charset="0"/>
              </a:rPr>
              <a:t>Contd...</a:t>
            </a:r>
            <a:endParaRPr lang="en-US" sz="3600" dirty="0"/>
          </a:p>
        </p:txBody>
      </p:sp>
      <p:sp>
        <p:nvSpPr>
          <p:cNvPr id="4" name="Footer Placeholder 3"/>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FFE8CE8C-F585-A06C-9530-B933355FA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9085"/>
            <a:ext cx="7696200" cy="3719830"/>
          </a:xfrm>
          <a:prstGeom prst="rect">
            <a:avLst/>
          </a:prstGeom>
        </p:spPr>
      </p:pic>
    </p:spTree>
    <p:extLst>
      <p:ext uri="{BB962C8B-B14F-4D97-AF65-F5344CB8AC3E}">
        <p14:creationId xmlns:p14="http://schemas.microsoft.com/office/powerpoint/2010/main" val="535336509"/>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57166"/>
            <a:ext cx="7312326" cy="714380"/>
          </a:xfrm>
        </p:spPr>
        <p:txBody>
          <a:bodyPr/>
          <a:lstStyle/>
          <a:p>
            <a:pPr algn="l"/>
            <a:r>
              <a:rPr lang="en-IN" sz="3600" dirty="0">
                <a:latin typeface="Times New Roman" pitchFamily="18" charset="0"/>
                <a:cs typeface="Times New Roman" pitchFamily="18" charset="0"/>
              </a:rPr>
              <a:t>Contd...</a:t>
            </a:r>
            <a:endParaRPr lang="en-US" sz="3600" dirty="0"/>
          </a:p>
        </p:txBody>
      </p:sp>
      <p:sp>
        <p:nvSpPr>
          <p:cNvPr id="4" name="Footer Placeholder 3"/>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2329DD64-02DA-5399-AA96-5C551CB53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8084"/>
            <a:ext cx="8045918" cy="3961831"/>
          </a:xfrm>
          <a:prstGeom prst="rect">
            <a:avLst/>
          </a:prstGeom>
        </p:spPr>
      </p:pic>
    </p:spTree>
    <p:extLst>
      <p:ext uri="{BB962C8B-B14F-4D97-AF65-F5344CB8AC3E}">
        <p14:creationId xmlns:p14="http://schemas.microsoft.com/office/powerpoint/2010/main" val="3672007590"/>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sp>
        <p:nvSpPr>
          <p:cNvPr id="5" name="Title 1"/>
          <p:cNvSpPr>
            <a:spLocks noGrp="1"/>
          </p:cNvSpPr>
          <p:nvPr>
            <p:ph type="title"/>
          </p:nvPr>
        </p:nvSpPr>
        <p:spPr>
          <a:xfrm>
            <a:off x="1187624" y="332656"/>
            <a:ext cx="7270576" cy="587152"/>
          </a:xfrm>
        </p:spPr>
        <p:txBody>
          <a:bodyPr/>
          <a:lstStyle/>
          <a:p>
            <a:pPr algn="l"/>
            <a:r>
              <a:rPr lang="en-IN" sz="3600" dirty="0">
                <a:latin typeface="Times New Roman" pitchFamily="18" charset="0"/>
                <a:cs typeface="Times New Roman" pitchFamily="18" charset="0"/>
              </a:rPr>
              <a:t>Contd...</a:t>
            </a:r>
            <a:endParaRPr lang="en-US" sz="3600" dirty="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87633780-3B49-F78C-3E71-AC93A1CA4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90990"/>
            <a:ext cx="8305784" cy="3737603"/>
          </a:xfrm>
          <a:prstGeom prst="rect">
            <a:avLst/>
          </a:prstGeom>
        </p:spPr>
      </p:pic>
    </p:spTree>
    <p:extLst>
      <p:ext uri="{BB962C8B-B14F-4D97-AF65-F5344CB8AC3E}">
        <p14:creationId xmlns:p14="http://schemas.microsoft.com/office/powerpoint/2010/main" val="2430519019"/>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sp>
        <p:nvSpPr>
          <p:cNvPr id="5" name="Title 1"/>
          <p:cNvSpPr>
            <a:spLocks noGrp="1"/>
          </p:cNvSpPr>
          <p:nvPr>
            <p:ph type="title"/>
          </p:nvPr>
        </p:nvSpPr>
        <p:spPr>
          <a:xfrm>
            <a:off x="1187624" y="332656"/>
            <a:ext cx="7270576" cy="587152"/>
          </a:xfrm>
        </p:spPr>
        <p:txBody>
          <a:bodyPr/>
          <a:lstStyle/>
          <a:p>
            <a:pPr algn="l"/>
            <a:r>
              <a:rPr lang="en-IN" sz="3600" dirty="0">
                <a:latin typeface="Times New Roman" pitchFamily="18" charset="0"/>
                <a:cs typeface="Times New Roman" pitchFamily="18" charset="0"/>
              </a:rPr>
              <a:t>Contd...</a:t>
            </a:r>
            <a:endParaRPr lang="en-US" sz="3600" dirty="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904A0F0D-2FFA-4625-6095-6A8072F70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62126"/>
            <a:ext cx="8001000" cy="3333747"/>
          </a:xfrm>
          <a:prstGeom prst="rect">
            <a:avLst/>
          </a:prstGeom>
        </p:spPr>
      </p:pic>
    </p:spTree>
    <p:extLst>
      <p:ext uri="{BB962C8B-B14F-4D97-AF65-F5344CB8AC3E}">
        <p14:creationId xmlns:p14="http://schemas.microsoft.com/office/powerpoint/2010/main" val="2494512716"/>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B8F4B-7898-3FFC-EF94-3CF9CB523A78}"/>
              </a:ext>
            </a:extLst>
          </p:cNvPr>
          <p:cNvSpPr>
            <a:spLocks noGrp="1"/>
          </p:cNvSpPr>
          <p:nvPr>
            <p:ph idx="1"/>
          </p:nvPr>
        </p:nvSpPr>
        <p:spPr>
          <a:xfrm>
            <a:off x="685800" y="990600"/>
            <a:ext cx="7772400" cy="5105400"/>
          </a:xfrm>
        </p:spPr>
        <p:txBody>
          <a:bodyPr/>
          <a:lstStyle/>
          <a:p>
            <a:pPr algn="just"/>
            <a:r>
              <a:rPr lang="en-IN" sz="2400" b="0" i="0" u="none" strike="noStrike" dirty="0">
                <a:effectLst/>
                <a:latin typeface="+mj-lt"/>
              </a:rPr>
              <a:t>Sentiment analysis systems help organizations or government to gather insights from unorganized and </a:t>
            </a:r>
            <a:r>
              <a:rPr lang="en-IN" sz="2400" b="0" i="0" strike="noStrike" dirty="0">
                <a:effectLst/>
                <a:latin typeface="+mj-lt"/>
              </a:rPr>
              <a:t>unstructured text that </a:t>
            </a:r>
            <a:r>
              <a:rPr lang="en-IN" sz="2400" b="0" i="0" u="none" strike="noStrike" dirty="0">
                <a:effectLst/>
                <a:latin typeface="+mj-lt"/>
              </a:rPr>
              <a:t>comes from online sources such as emails, blog posts, support tickets, web chats, social media channels, forums and comments</a:t>
            </a:r>
            <a:r>
              <a:rPr lang="en-IN" sz="2400" b="0" i="0" u="none" strike="noStrike" dirty="0">
                <a:effectLst/>
                <a:latin typeface="+mn-lt"/>
              </a:rPr>
              <a:t>. </a:t>
            </a:r>
          </a:p>
          <a:p>
            <a:pPr algn="just"/>
            <a:r>
              <a:rPr lang="en-IN" sz="2400" b="0" i="0" u="none" strike="noStrike" dirty="0">
                <a:effectLst/>
                <a:latin typeface="+mj-lt"/>
              </a:rPr>
              <a:t>Rule-based systems perform sentiment analysis based on predefined, lexicon-based rules while automatic systems learn from data with machine learning techniques. </a:t>
            </a:r>
          </a:p>
          <a:p>
            <a:pPr algn="just"/>
            <a:r>
              <a:rPr lang="en-IN" sz="2400" b="0" i="0" u="none" strike="noStrike" dirty="0">
                <a:effectLst/>
                <a:latin typeface="+mj-lt"/>
              </a:rPr>
              <a:t>There are four types of sentimental analysis they are graded sentimental analysis, emotion detection, aspect-based sentimental analysis,  </a:t>
            </a:r>
            <a:r>
              <a:rPr lang="en-IN" sz="2400" dirty="0">
                <a:latin typeface="+mj-lt"/>
              </a:rPr>
              <a:t>m</a:t>
            </a:r>
            <a:r>
              <a:rPr lang="en-IN" sz="2400" b="0" i="0" u="none" strike="noStrike" dirty="0">
                <a:effectLst/>
                <a:latin typeface="+mj-lt"/>
              </a:rPr>
              <a:t>ultilingual sentimental analysis</a:t>
            </a:r>
          </a:p>
          <a:p>
            <a:pPr algn="just"/>
            <a:endParaRPr lang="en-US" sz="2400" dirty="0"/>
          </a:p>
        </p:txBody>
      </p:sp>
      <p:sp>
        <p:nvSpPr>
          <p:cNvPr id="4" name="Footer Placeholder 3">
            <a:extLst>
              <a:ext uri="{FF2B5EF4-FFF2-40B4-BE49-F238E27FC236}">
                <a16:creationId xmlns:a16="http://schemas.microsoft.com/office/drawing/2014/main" id="{3BE6E92B-F096-D102-1BFE-B831225F2107}"/>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74801927"/>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8" name="Picture 7">
            <a:extLst>
              <a:ext uri="{FF2B5EF4-FFF2-40B4-BE49-F238E27FC236}">
                <a16:creationId xmlns:a16="http://schemas.microsoft.com/office/drawing/2014/main" id="{91A00800-AE49-1299-92D9-BCDDE7087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57300"/>
            <a:ext cx="7906156" cy="4343400"/>
          </a:xfrm>
          <a:prstGeom prst="rect">
            <a:avLst/>
          </a:prstGeom>
        </p:spPr>
      </p:pic>
    </p:spTree>
    <p:extLst>
      <p:ext uri="{BB962C8B-B14F-4D97-AF65-F5344CB8AC3E}">
        <p14:creationId xmlns:p14="http://schemas.microsoft.com/office/powerpoint/2010/main" val="3973948242"/>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Department of IT</a:t>
            </a:r>
          </a:p>
        </p:txBody>
      </p:sp>
      <p:pic>
        <p:nvPicPr>
          <p:cNvPr id="8" name="Picture 7">
            <a:extLst>
              <a:ext uri="{FF2B5EF4-FFF2-40B4-BE49-F238E27FC236}">
                <a16:creationId xmlns:a16="http://schemas.microsoft.com/office/drawing/2014/main" id="{08FFB99B-7D44-DFAA-F2BA-1F5C8E706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90600"/>
            <a:ext cx="7543800" cy="4400651"/>
          </a:xfrm>
          <a:prstGeom prst="rect">
            <a:avLst/>
          </a:prstGeom>
        </p:spPr>
      </p:pic>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FB752D-3AE0-1BF4-E07B-9E9126777AD8}"/>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565D794E-CAA6-E784-407A-7B0C7C95C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14400"/>
            <a:ext cx="7543800" cy="4572000"/>
          </a:xfrm>
          <a:prstGeom prst="rect">
            <a:avLst/>
          </a:prstGeom>
        </p:spPr>
      </p:pic>
    </p:spTree>
    <p:extLst>
      <p:ext uri="{BB962C8B-B14F-4D97-AF65-F5344CB8AC3E}">
        <p14:creationId xmlns:p14="http://schemas.microsoft.com/office/powerpoint/2010/main" val="660864927"/>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D70DD9-80BB-7A6B-7E7D-21BD6A178886}"/>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841930BC-6A11-4091-16F0-77017840B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6324600" cy="4267200"/>
          </a:xfrm>
          <a:prstGeom prst="rect">
            <a:avLst/>
          </a:prstGeom>
        </p:spPr>
      </p:pic>
    </p:spTree>
    <p:extLst>
      <p:ext uri="{BB962C8B-B14F-4D97-AF65-F5344CB8AC3E}">
        <p14:creationId xmlns:p14="http://schemas.microsoft.com/office/powerpoint/2010/main" val="3624184219"/>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CA1AB0-5BDF-0D3E-87DD-4F4FB702BDAD}"/>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E8FB6196-A494-502A-6D19-5E3E8EDB7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6800"/>
            <a:ext cx="8153400" cy="4391037"/>
          </a:xfrm>
          <a:prstGeom prst="rect">
            <a:avLst/>
          </a:prstGeom>
        </p:spPr>
      </p:pic>
    </p:spTree>
    <p:extLst>
      <p:ext uri="{BB962C8B-B14F-4D97-AF65-F5344CB8AC3E}">
        <p14:creationId xmlns:p14="http://schemas.microsoft.com/office/powerpoint/2010/main" val="959822132"/>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641D26-8404-F309-5C6A-B7A526859E44}"/>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3EA088FF-427F-AF65-C705-02ECB4576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8001000" cy="4495800"/>
          </a:xfrm>
          <a:prstGeom prst="rect">
            <a:avLst/>
          </a:prstGeom>
        </p:spPr>
      </p:pic>
    </p:spTree>
    <p:extLst>
      <p:ext uri="{BB962C8B-B14F-4D97-AF65-F5344CB8AC3E}">
        <p14:creationId xmlns:p14="http://schemas.microsoft.com/office/powerpoint/2010/main" val="2026104622"/>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A812F81-EC54-37F3-910C-F115EF77A1C2}"/>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A17266E7-50F5-7BF7-1371-BA638974A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95400"/>
            <a:ext cx="7906453" cy="3962399"/>
          </a:xfrm>
          <a:prstGeom prst="rect">
            <a:avLst/>
          </a:prstGeom>
        </p:spPr>
      </p:pic>
    </p:spTree>
    <p:extLst>
      <p:ext uri="{BB962C8B-B14F-4D97-AF65-F5344CB8AC3E}">
        <p14:creationId xmlns:p14="http://schemas.microsoft.com/office/powerpoint/2010/main" val="2765395964"/>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9749FE-9B4C-4720-8451-DD5B1619C25F}"/>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0C1A4C26-A7E0-B855-4E1F-239C73085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38200"/>
            <a:ext cx="8382000" cy="4923345"/>
          </a:xfrm>
          <a:prstGeom prst="rect">
            <a:avLst/>
          </a:prstGeom>
        </p:spPr>
      </p:pic>
    </p:spTree>
    <p:extLst>
      <p:ext uri="{BB962C8B-B14F-4D97-AF65-F5344CB8AC3E}">
        <p14:creationId xmlns:p14="http://schemas.microsoft.com/office/powerpoint/2010/main" val="281709336"/>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164E86-7D11-50E4-3831-F3422FB0BA7E}"/>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A68D871E-C776-69EA-DC5B-B9DC99FA9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8134479" cy="4062127"/>
          </a:xfrm>
          <a:prstGeom prst="rect">
            <a:avLst/>
          </a:prstGeom>
        </p:spPr>
      </p:pic>
    </p:spTree>
    <p:extLst>
      <p:ext uri="{BB962C8B-B14F-4D97-AF65-F5344CB8AC3E}">
        <p14:creationId xmlns:p14="http://schemas.microsoft.com/office/powerpoint/2010/main" val="3688503701"/>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744C2A-952B-06C6-8128-27F55A5E7CB0}"/>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652B24B4-A48F-969C-EC26-402BEF621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7848600" cy="4038600"/>
          </a:xfrm>
          <a:prstGeom prst="rect">
            <a:avLst/>
          </a:prstGeom>
        </p:spPr>
      </p:pic>
    </p:spTree>
    <p:extLst>
      <p:ext uri="{BB962C8B-B14F-4D97-AF65-F5344CB8AC3E}">
        <p14:creationId xmlns:p14="http://schemas.microsoft.com/office/powerpoint/2010/main" val="1571548595"/>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C9E9D-E46B-46FD-EE0D-9429E84DE329}"/>
              </a:ext>
            </a:extLst>
          </p:cNvPr>
          <p:cNvSpPr>
            <a:spLocks noGrp="1"/>
          </p:cNvSpPr>
          <p:nvPr>
            <p:ph idx="1"/>
          </p:nvPr>
        </p:nvSpPr>
        <p:spPr>
          <a:xfrm>
            <a:off x="685800" y="990600"/>
            <a:ext cx="7772400" cy="5105400"/>
          </a:xfrm>
        </p:spPr>
        <p:txBody>
          <a:bodyPr/>
          <a:lstStyle/>
          <a:p>
            <a:pPr algn="just"/>
            <a:r>
              <a:rPr lang="en-IN" sz="2400" b="0" i="0" u="none" strike="noStrike" dirty="0">
                <a:solidFill>
                  <a:srgbClr val="273239"/>
                </a:solidFill>
                <a:effectLst/>
                <a:latin typeface="+mn-lt"/>
              </a:rPr>
              <a:t>According to the survey, 80% of the world’s data is unstructured. The data needs to be </a:t>
            </a:r>
            <a:r>
              <a:rPr lang="en-IN" sz="2400" b="0" i="0" u="none" strike="noStrike" dirty="0" err="1">
                <a:solidFill>
                  <a:srgbClr val="273239"/>
                </a:solidFill>
                <a:effectLst/>
                <a:latin typeface="+mn-lt"/>
              </a:rPr>
              <a:t>analyzed</a:t>
            </a:r>
            <a:r>
              <a:rPr lang="en-IN" sz="2400" b="0" i="0" u="none" strike="noStrike" dirty="0">
                <a:solidFill>
                  <a:srgbClr val="273239"/>
                </a:solidFill>
                <a:effectLst/>
                <a:latin typeface="+mn-lt"/>
              </a:rPr>
              <a:t> and be in a structured manner whether it is in the form of emails, texts, documents, articles, and many more.</a:t>
            </a:r>
          </a:p>
          <a:p>
            <a:pPr algn="just"/>
            <a:r>
              <a:rPr lang="en-IN" sz="2400" b="0" i="0" u="none" strike="noStrike" dirty="0">
                <a:solidFill>
                  <a:srgbClr val="273239"/>
                </a:solidFill>
                <a:effectLst/>
                <a:latin typeface="+mn-lt"/>
              </a:rPr>
              <a:t>Sentiment analysis solves real-time issues and can help you solve all the real-time scenarios.</a:t>
            </a:r>
          </a:p>
          <a:p>
            <a:pPr algn="just"/>
            <a:endParaRPr lang="en-IN" sz="2400" b="0" i="0" u="none" strike="noStrike" dirty="0">
              <a:solidFill>
                <a:srgbClr val="273239"/>
              </a:solidFill>
              <a:effectLst/>
              <a:latin typeface="+mn-lt"/>
            </a:endParaRPr>
          </a:p>
          <a:p>
            <a:pPr marL="0" indent="0" algn="just" fontAlgn="base">
              <a:buNone/>
            </a:pPr>
            <a:br>
              <a:rPr lang="en-IN" sz="1400" dirty="0"/>
            </a:br>
            <a:endParaRPr lang="en-US" sz="2400" dirty="0">
              <a:latin typeface="+mn-lt"/>
            </a:endParaRPr>
          </a:p>
        </p:txBody>
      </p:sp>
      <p:sp>
        <p:nvSpPr>
          <p:cNvPr id="4" name="Footer Placeholder 3">
            <a:extLst>
              <a:ext uri="{FF2B5EF4-FFF2-40B4-BE49-F238E27FC236}">
                <a16:creationId xmlns:a16="http://schemas.microsoft.com/office/drawing/2014/main" id="{AADCEC96-8AD5-6658-B51F-70029CBDA38E}"/>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245636884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1E8634-E0D4-280E-08E4-A0F332D1BEFA}"/>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61E83283-006A-435E-009F-59B3932EB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7658100" cy="4073033"/>
          </a:xfrm>
          <a:prstGeom prst="rect">
            <a:avLst/>
          </a:prstGeom>
        </p:spPr>
      </p:pic>
    </p:spTree>
    <p:extLst>
      <p:ext uri="{BB962C8B-B14F-4D97-AF65-F5344CB8AC3E}">
        <p14:creationId xmlns:p14="http://schemas.microsoft.com/office/powerpoint/2010/main" val="4084153687"/>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BBBEEFA-9AF7-BADE-6343-C1280EACFB1B}"/>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7C799761-3BA0-40E0-87CC-907D99712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62000"/>
            <a:ext cx="7467600" cy="4869673"/>
          </a:xfrm>
          <a:prstGeom prst="rect">
            <a:avLst/>
          </a:prstGeom>
        </p:spPr>
      </p:pic>
    </p:spTree>
    <p:extLst>
      <p:ext uri="{BB962C8B-B14F-4D97-AF65-F5344CB8AC3E}">
        <p14:creationId xmlns:p14="http://schemas.microsoft.com/office/powerpoint/2010/main" val="289219325"/>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F6167C-4A46-F0CA-8308-334690132A35}"/>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F1CE11EA-44D3-0A2E-F164-BA10774E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3302"/>
            <a:ext cx="7696200" cy="3771395"/>
          </a:xfrm>
          <a:prstGeom prst="rect">
            <a:avLst/>
          </a:prstGeom>
        </p:spPr>
      </p:pic>
    </p:spTree>
    <p:extLst>
      <p:ext uri="{BB962C8B-B14F-4D97-AF65-F5344CB8AC3E}">
        <p14:creationId xmlns:p14="http://schemas.microsoft.com/office/powerpoint/2010/main" val="546082022"/>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C8634D-DDB6-CF63-51DE-80878397CDD8}"/>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838B24DF-EDA2-1FD2-BDB5-315F032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7696200" cy="3886200"/>
          </a:xfrm>
          <a:prstGeom prst="rect">
            <a:avLst/>
          </a:prstGeom>
        </p:spPr>
      </p:pic>
    </p:spTree>
    <p:extLst>
      <p:ext uri="{BB962C8B-B14F-4D97-AF65-F5344CB8AC3E}">
        <p14:creationId xmlns:p14="http://schemas.microsoft.com/office/powerpoint/2010/main" val="2163712735"/>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195414-8AFD-8D17-B80E-C9AB548A3FE7}"/>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F9A2941C-3838-353B-E6E0-AD3138D36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7620000" cy="4038600"/>
          </a:xfrm>
          <a:prstGeom prst="rect">
            <a:avLst/>
          </a:prstGeom>
        </p:spPr>
      </p:pic>
    </p:spTree>
    <p:extLst>
      <p:ext uri="{BB962C8B-B14F-4D97-AF65-F5344CB8AC3E}">
        <p14:creationId xmlns:p14="http://schemas.microsoft.com/office/powerpoint/2010/main" val="3089663469"/>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E8A1AA-A854-4808-D32C-6E7B48628A18}"/>
              </a:ext>
            </a:extLst>
          </p:cNvPr>
          <p:cNvSpPr>
            <a:spLocks noGrp="1"/>
          </p:cNvSpPr>
          <p:nvPr>
            <p:ph type="ftr" sz="quarter" idx="10"/>
          </p:nvPr>
        </p:nvSpPr>
        <p:spPr/>
        <p:txBody>
          <a:bodyPr/>
          <a:lstStyle/>
          <a:p>
            <a:pPr>
              <a:defRPr/>
            </a:pPr>
            <a:r>
              <a:rPr lang="en-US"/>
              <a:t>Department of IT</a:t>
            </a:r>
          </a:p>
        </p:txBody>
      </p:sp>
      <p:pic>
        <p:nvPicPr>
          <p:cNvPr id="6" name="Picture 5">
            <a:extLst>
              <a:ext uri="{FF2B5EF4-FFF2-40B4-BE49-F238E27FC236}">
                <a16:creationId xmlns:a16="http://schemas.microsoft.com/office/drawing/2014/main" id="{8190E786-BE76-F3A5-BEDD-BF1107C95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95400"/>
            <a:ext cx="7696200" cy="3810000"/>
          </a:xfrm>
          <a:prstGeom prst="rect">
            <a:avLst/>
          </a:prstGeom>
        </p:spPr>
      </p:pic>
    </p:spTree>
    <p:extLst>
      <p:ext uri="{BB962C8B-B14F-4D97-AF65-F5344CB8AC3E}">
        <p14:creationId xmlns:p14="http://schemas.microsoft.com/office/powerpoint/2010/main" val="415472768"/>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F1DD-BF05-0A81-8200-0567FBB49A2B}"/>
              </a:ext>
            </a:extLst>
          </p:cNvPr>
          <p:cNvSpPr>
            <a:spLocks noGrp="1"/>
          </p:cNvSpPr>
          <p:nvPr>
            <p:ph type="title"/>
          </p:nvPr>
        </p:nvSpPr>
        <p:spPr/>
        <p:txBody>
          <a:bodyPr/>
          <a:lstStyle/>
          <a:p>
            <a:r>
              <a:rPr lang="en-US" sz="3200" dirty="0"/>
              <a:t>Result</a:t>
            </a:r>
          </a:p>
        </p:txBody>
      </p:sp>
      <p:sp>
        <p:nvSpPr>
          <p:cNvPr id="3" name="Content Placeholder 2">
            <a:extLst>
              <a:ext uri="{FF2B5EF4-FFF2-40B4-BE49-F238E27FC236}">
                <a16:creationId xmlns:a16="http://schemas.microsoft.com/office/drawing/2014/main" id="{54829343-6A26-2094-2D1D-5838A8A3205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A6703F3-164D-1005-EAC4-2C4A4641F2DE}"/>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338109809"/>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48F4-A1C4-FBA4-2007-09DA52DE563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9A8DD03E-3D6F-7ADC-40F7-659DE0FDC59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1B86469-A696-A7AE-D858-E77F6FCD1B44}"/>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939641409"/>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315200" cy="838200"/>
          </a:xfrm>
        </p:spPr>
        <p:txBody>
          <a:bodyPr/>
          <a:lstStyle/>
          <a:p>
            <a:r>
              <a:rPr lang="en-US" sz="3600" dirty="0">
                <a:latin typeface="+mj-lt"/>
              </a:rPr>
              <a:t>SWOT Analysis</a:t>
            </a:r>
          </a:p>
        </p:txBody>
      </p:sp>
      <p:sp>
        <p:nvSpPr>
          <p:cNvPr id="3" name="Content Placeholder 2"/>
          <p:cNvSpPr>
            <a:spLocks noGrp="1"/>
          </p:cNvSpPr>
          <p:nvPr>
            <p:ph idx="1"/>
          </p:nvPr>
        </p:nvSpPr>
        <p:spPr>
          <a:xfrm>
            <a:off x="990600" y="1524000"/>
            <a:ext cx="7772400" cy="4343400"/>
          </a:xfrm>
        </p:spPr>
        <p:txBody>
          <a:bodyPr/>
          <a:lstStyle/>
          <a:p>
            <a:r>
              <a:rPr lang="en-US" sz="2600" dirty="0">
                <a:latin typeface="+mn-lt"/>
              </a:rPr>
              <a:t>Strength</a:t>
            </a:r>
          </a:p>
          <a:p>
            <a:pPr lvl="1"/>
            <a:r>
              <a:rPr lang="en-US" sz="2200" dirty="0">
                <a:latin typeface="+mn-lt"/>
              </a:rPr>
              <a:t>allows you to keep track of what's being said about your product or service on social media.</a:t>
            </a:r>
          </a:p>
          <a:p>
            <a:pPr lvl="1"/>
            <a:r>
              <a:rPr lang="en-US" sz="2200" dirty="0">
                <a:latin typeface="+mn-lt"/>
              </a:rPr>
              <a:t>can help you detect angry customers or negative mentions before they </a:t>
            </a:r>
            <a:r>
              <a:rPr lang="en-US" sz="2200" dirty="0" err="1">
                <a:latin typeface="+mn-lt"/>
              </a:rPr>
              <a:t>they</a:t>
            </a:r>
            <a:r>
              <a:rPr lang="en-US" sz="2200" dirty="0">
                <a:latin typeface="+mn-lt"/>
              </a:rPr>
              <a:t> escalate.</a:t>
            </a:r>
          </a:p>
          <a:p>
            <a:r>
              <a:rPr lang="en-US" sz="2600" dirty="0">
                <a:latin typeface="+mn-lt"/>
              </a:rPr>
              <a:t>Weakness</a:t>
            </a:r>
          </a:p>
          <a:p>
            <a:pPr lvl="1"/>
            <a:r>
              <a:rPr lang="en-US" sz="2200" dirty="0">
                <a:latin typeface="+mn-lt"/>
              </a:rPr>
              <a:t>Due to the presence of non-useful characters (collectively termed as the noise) along with useful data, it becomes difficult to implement models on them</a:t>
            </a:r>
          </a:p>
          <a:p>
            <a:pPr lvl="1">
              <a:buNone/>
            </a:pPr>
            <a:endParaRPr lang="en-US" sz="2200" dirty="0">
              <a:latin typeface="+mn-lt"/>
            </a:endParaRPr>
          </a:p>
          <a:p>
            <a:pPr lvl="1"/>
            <a:endParaRPr lang="en-US" sz="2200" dirty="0">
              <a:latin typeface="+mn-lt"/>
            </a:endParaRPr>
          </a:p>
          <a:p>
            <a:pPr lvl="1"/>
            <a:endParaRPr lang="en-US" sz="2200" dirty="0">
              <a:latin typeface="+mn-lt"/>
            </a:endParaRPr>
          </a:p>
          <a:p>
            <a:pPr lvl="1"/>
            <a:endParaRPr lang="en-US" sz="2200" dirty="0">
              <a:latin typeface="+mn-lt"/>
            </a:endParaRPr>
          </a:p>
        </p:txBody>
      </p:sp>
      <p:sp>
        <p:nvSpPr>
          <p:cNvPr id="4" name="Footer Placeholder 3"/>
          <p:cNvSpPr>
            <a:spLocks noGrp="1"/>
          </p:cNvSpPr>
          <p:nvPr>
            <p:ph type="ftr" sz="quarter" idx="10"/>
          </p:nvPr>
        </p:nvSpPr>
        <p:spPr/>
        <p:txBody>
          <a:bodyPr/>
          <a:lstStyle/>
          <a:p>
            <a:pPr>
              <a:defRPr/>
            </a:pPr>
            <a:r>
              <a:rPr lang="en-US" dirty="0"/>
              <a:t>Department of IT</a:t>
            </a:r>
          </a:p>
        </p:txBody>
      </p:sp>
    </p:spTree>
    <p:extLst>
      <p:ext uri="{BB962C8B-B14F-4D97-AF65-F5344CB8AC3E}">
        <p14:creationId xmlns:p14="http://schemas.microsoft.com/office/powerpoint/2010/main" val="3476017422"/>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543800" cy="914400"/>
          </a:xfrm>
        </p:spPr>
        <p:txBody>
          <a:bodyPr/>
          <a:lstStyle/>
          <a:p>
            <a:pPr algn="l"/>
            <a:r>
              <a:rPr lang="en-US" sz="3600" dirty="0">
                <a:latin typeface="+mj-lt"/>
              </a:rPr>
              <a:t>Contd...</a:t>
            </a:r>
          </a:p>
        </p:txBody>
      </p:sp>
      <p:sp>
        <p:nvSpPr>
          <p:cNvPr id="3" name="Content Placeholder 2"/>
          <p:cNvSpPr>
            <a:spLocks noGrp="1"/>
          </p:cNvSpPr>
          <p:nvPr>
            <p:ph idx="1"/>
          </p:nvPr>
        </p:nvSpPr>
        <p:spPr>
          <a:xfrm>
            <a:off x="990600" y="1676400"/>
            <a:ext cx="7467600" cy="4419600"/>
          </a:xfrm>
        </p:spPr>
        <p:txBody>
          <a:bodyPr/>
          <a:lstStyle/>
          <a:p>
            <a:r>
              <a:rPr lang="en-US" sz="2600" dirty="0">
                <a:latin typeface="+mn-lt"/>
              </a:rPr>
              <a:t>Opportunities</a:t>
            </a:r>
          </a:p>
          <a:p>
            <a:pPr lvl="1"/>
            <a:r>
              <a:rPr lang="en-US" sz="2200" dirty="0">
                <a:latin typeface="+mn-lt"/>
              </a:rPr>
              <a:t>News Trending Analysis</a:t>
            </a:r>
          </a:p>
          <a:p>
            <a:pPr lvl="1"/>
            <a:r>
              <a:rPr lang="en-US" sz="2200" dirty="0">
                <a:latin typeface="+mn-lt"/>
              </a:rPr>
              <a:t>Movie Review Analysis</a:t>
            </a:r>
          </a:p>
          <a:p>
            <a:pPr lvl="1"/>
            <a:r>
              <a:rPr lang="en-US" sz="2200" dirty="0">
                <a:latin typeface="+mn-lt"/>
              </a:rPr>
              <a:t>Customer Feedback</a:t>
            </a:r>
          </a:p>
          <a:p>
            <a:r>
              <a:rPr lang="en-US" sz="2600" dirty="0">
                <a:latin typeface="+mn-lt"/>
              </a:rPr>
              <a:t>Threat</a:t>
            </a:r>
          </a:p>
          <a:p>
            <a:pPr lvl="1"/>
            <a:r>
              <a:rPr lang="en-US" sz="2200" dirty="0">
                <a:latin typeface="+mn-lt"/>
              </a:rPr>
              <a:t>less accurate when applied to data from other domains such as news or social media</a:t>
            </a:r>
          </a:p>
          <a:p>
            <a:pPr lvl="1">
              <a:buNone/>
            </a:pPr>
            <a:endParaRPr lang="en-US" sz="2200" dirty="0">
              <a:latin typeface="+mn-lt"/>
            </a:endParaRPr>
          </a:p>
          <a:p>
            <a:pPr lvl="1"/>
            <a:endParaRPr lang="en-US" sz="2200" dirty="0">
              <a:latin typeface="+mn-lt"/>
            </a:endParaRPr>
          </a:p>
          <a:p>
            <a:pPr lvl="1"/>
            <a:endParaRPr lang="en-US" sz="2200" dirty="0">
              <a:latin typeface="+mn-lt"/>
            </a:endParaRPr>
          </a:p>
          <a:p>
            <a:pPr lvl="1"/>
            <a:endParaRPr lang="en-US" sz="2200" dirty="0">
              <a:latin typeface="+mn-lt"/>
            </a:endParaRPr>
          </a:p>
          <a:p>
            <a:pPr lvl="1"/>
            <a:endParaRPr lang="en-US" sz="2200" dirty="0">
              <a:latin typeface="+mn-lt"/>
            </a:endParaRPr>
          </a:p>
          <a:p>
            <a:pPr lvl="1"/>
            <a:endParaRPr lang="en-US" sz="2200" dirty="0">
              <a:latin typeface="+mn-lt"/>
            </a:endParaRPr>
          </a:p>
        </p:txBody>
      </p:sp>
      <p:sp>
        <p:nvSpPr>
          <p:cNvPr id="4" name="Footer Placeholder 3"/>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165128044"/>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E1DB-55B7-EE65-5B3E-6E2EC446CD18}"/>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4A2F36F2-26D9-C2AE-5389-1E5188DD0D68}"/>
              </a:ext>
            </a:extLst>
          </p:cNvPr>
          <p:cNvSpPr>
            <a:spLocks noGrp="1"/>
          </p:cNvSpPr>
          <p:nvPr>
            <p:ph idx="1"/>
          </p:nvPr>
        </p:nvSpPr>
        <p:spPr/>
        <p:txBody>
          <a:bodyPr/>
          <a:lstStyle/>
          <a:p>
            <a:pPr marL="0" indent="0" algn="just">
              <a:buNone/>
            </a:pPr>
            <a:r>
              <a:rPr lang="en-IN" sz="2400" dirty="0">
                <a:latin typeface="+mj-lt"/>
              </a:rPr>
              <a:t>                           </a:t>
            </a:r>
            <a:r>
              <a:rPr lang="en-IN" sz="2400" dirty="0">
                <a:effectLst/>
                <a:latin typeface="+mj-lt"/>
              </a:rPr>
              <a:t>Sentiment analysis from social media data is one of the highly emerging research fields. It could play a critical role in case of medical emergencies like the COVID-19 pandemic, and hence it is more crucial. Though a lot of research from various angles on sentiment classification and NLP is still in progress, some of the completed works are as follows. </a:t>
            </a:r>
            <a:endParaRPr lang="en-IN" sz="2400" dirty="0">
              <a:latin typeface="+mj-lt"/>
            </a:endParaRPr>
          </a:p>
          <a:p>
            <a:pPr marL="0" indent="0">
              <a:buNone/>
            </a:pPr>
            <a:endParaRPr lang="en-US" dirty="0"/>
          </a:p>
        </p:txBody>
      </p:sp>
      <p:sp>
        <p:nvSpPr>
          <p:cNvPr id="4" name="Footer Placeholder 3">
            <a:extLst>
              <a:ext uri="{FF2B5EF4-FFF2-40B4-BE49-F238E27FC236}">
                <a16:creationId xmlns:a16="http://schemas.microsoft.com/office/drawing/2014/main" id="{74F1BCCE-AB05-3CD4-9FF0-B108CFDDBCF0}"/>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741874011"/>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747698"/>
          </a:xfrm>
        </p:spPr>
        <p:txBody>
          <a:bodyPr/>
          <a:lstStyle/>
          <a:p>
            <a:r>
              <a:rPr lang="en-IN" sz="3600" dirty="0">
                <a:latin typeface="+mn-lt"/>
              </a:rPr>
              <a:t>Conclusion</a:t>
            </a:r>
            <a:endParaRPr lang="en-US" sz="3600" dirty="0">
              <a:latin typeface="+mn-lt"/>
            </a:endParaRPr>
          </a:p>
        </p:txBody>
      </p:sp>
      <p:sp>
        <p:nvSpPr>
          <p:cNvPr id="3" name="Content Placeholder 2"/>
          <p:cNvSpPr>
            <a:spLocks noGrp="1"/>
          </p:cNvSpPr>
          <p:nvPr>
            <p:ph idx="1"/>
          </p:nvPr>
        </p:nvSpPr>
        <p:spPr>
          <a:xfrm>
            <a:off x="1071538" y="1643050"/>
            <a:ext cx="7386662" cy="4452950"/>
          </a:xfrm>
        </p:spPr>
        <p:txBody>
          <a:bodyPr/>
          <a:lstStyle/>
          <a:p>
            <a:r>
              <a:rPr lang="en-US" sz="2600" dirty="0">
                <a:latin typeface="+mn-lt"/>
              </a:rPr>
              <a:t>Sentiment analysis of natural languages itself contained a vast scope to work on, and due to health emergencies, this work is also manifested with a wide range of future scopes</a:t>
            </a:r>
          </a:p>
          <a:p>
            <a:r>
              <a:rPr lang="en-US" sz="2600" dirty="0">
                <a:latin typeface="+mn-lt"/>
              </a:rPr>
              <a:t>Using the posts from Twitter, we examined the common public’s aggregate reaction toward the implementation of lockdown by the Indian government during the spread of COVID-19.</a:t>
            </a:r>
          </a:p>
        </p:txBody>
      </p:sp>
      <p:sp>
        <p:nvSpPr>
          <p:cNvPr id="4" name="Footer Placeholder 3"/>
          <p:cNvSpPr>
            <a:spLocks noGrp="1"/>
          </p:cNvSpPr>
          <p:nvPr>
            <p:ph type="ftr" sz="quarter" idx="10"/>
          </p:nvPr>
        </p:nvSpPr>
        <p:spPr/>
        <p:txBody>
          <a:bodyPr/>
          <a:lstStyle/>
          <a:p>
            <a:pPr>
              <a:defRPr/>
            </a:pPr>
            <a:r>
              <a:rPr lang="en-US"/>
              <a:t>Department of IT</a:t>
            </a: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747698"/>
          </a:xfrm>
        </p:spPr>
        <p:txBody>
          <a:bodyPr/>
          <a:lstStyle/>
          <a:p>
            <a:r>
              <a:rPr lang="en-IN" sz="3600" dirty="0">
                <a:latin typeface="+mj-lt"/>
              </a:rPr>
              <a:t>References </a:t>
            </a:r>
            <a:endParaRPr lang="en-US" sz="3600" dirty="0">
              <a:latin typeface="+mj-lt"/>
            </a:endParaRPr>
          </a:p>
        </p:txBody>
      </p:sp>
      <p:sp>
        <p:nvSpPr>
          <p:cNvPr id="3" name="Content Placeholder 2"/>
          <p:cNvSpPr>
            <a:spLocks noGrp="1"/>
          </p:cNvSpPr>
          <p:nvPr>
            <p:ph idx="1"/>
          </p:nvPr>
        </p:nvSpPr>
        <p:spPr>
          <a:xfrm>
            <a:off x="1071538" y="900098"/>
            <a:ext cx="7772400" cy="5195902"/>
          </a:xfrm>
        </p:spPr>
        <p:txBody>
          <a:bodyPr/>
          <a:lstStyle/>
          <a:p>
            <a:pPr algn="just"/>
            <a:r>
              <a:rPr lang="en-US" sz="1800" dirty="0">
                <a:latin typeface="+mn-lt"/>
              </a:rPr>
              <a:t>[1] J. T. Wu, K. Leung, and G. M. Leung, “Nowcasting and forecasting the potential domestic and international spread of the 2019-nCoV outbreak originating in Wuhan, China: A modeling study,” Obstetrical </a:t>
            </a:r>
            <a:r>
              <a:rPr lang="en-US" sz="1800" dirty="0" err="1">
                <a:latin typeface="+mn-lt"/>
              </a:rPr>
              <a:t>Gynecolo</a:t>
            </a:r>
            <a:r>
              <a:rPr lang="en-US" sz="1800" dirty="0">
                <a:latin typeface="+mn-lt"/>
              </a:rPr>
              <a:t>. </a:t>
            </a:r>
            <a:r>
              <a:rPr lang="en-US" sz="1800" dirty="0" err="1">
                <a:latin typeface="+mn-lt"/>
              </a:rPr>
              <a:t>Surv</a:t>
            </a:r>
            <a:r>
              <a:rPr lang="en-US" sz="1800" dirty="0">
                <a:latin typeface="+mn-lt"/>
              </a:rPr>
              <a:t>., vol. 75, no. 7, pp. 399–400, Jul. 2020. </a:t>
            </a:r>
          </a:p>
          <a:p>
            <a:pPr algn="just"/>
            <a:r>
              <a:rPr lang="en-US" sz="1800" dirty="0">
                <a:latin typeface="+mn-lt"/>
              </a:rPr>
              <a:t>[2] R. J. Medford, S. N. Saleh, A. </a:t>
            </a:r>
            <a:r>
              <a:rPr lang="en-US" sz="1800" dirty="0" err="1">
                <a:latin typeface="+mn-lt"/>
              </a:rPr>
              <a:t>Sumarsono</a:t>
            </a:r>
            <a:r>
              <a:rPr lang="en-US" sz="1800" dirty="0">
                <a:latin typeface="+mn-lt"/>
              </a:rPr>
              <a:t>, T. M. Perl, and C. U. Lehmann, “An ‘</a:t>
            </a:r>
            <a:r>
              <a:rPr lang="en-US" sz="1800" dirty="0" err="1">
                <a:latin typeface="+mn-lt"/>
              </a:rPr>
              <a:t>infodemic</a:t>
            </a:r>
            <a:r>
              <a:rPr lang="en-US" sz="1800" dirty="0">
                <a:latin typeface="+mn-lt"/>
              </a:rPr>
              <a:t>’: Leveraging high-volume Twitter data to understand public sentiment for the COVID-19 outbreak,” </a:t>
            </a:r>
            <a:r>
              <a:rPr lang="en-US" sz="1800" dirty="0" err="1">
                <a:latin typeface="+mn-lt"/>
              </a:rPr>
              <a:t>medRxiv</a:t>
            </a:r>
            <a:r>
              <a:rPr lang="en-US" sz="1800" dirty="0">
                <a:latin typeface="+mn-lt"/>
              </a:rPr>
              <a:t>, Jan. 2020, </a:t>
            </a:r>
            <a:r>
              <a:rPr lang="en-US" sz="1800" dirty="0" err="1">
                <a:latin typeface="+mn-lt"/>
              </a:rPr>
              <a:t>doi</a:t>
            </a:r>
            <a:r>
              <a:rPr lang="en-US" sz="1800" dirty="0">
                <a:latin typeface="+mn-lt"/>
              </a:rPr>
              <a:t>: 10.1101/2020.04.03.20052936. </a:t>
            </a:r>
          </a:p>
          <a:p>
            <a:pPr algn="just"/>
            <a:r>
              <a:rPr lang="en-IN" sz="1800" dirty="0">
                <a:effectLst/>
                <a:latin typeface="Times"/>
              </a:rPr>
              <a:t>[3]  A. S. M. </a:t>
            </a:r>
            <a:r>
              <a:rPr lang="en-IN" sz="1800" dirty="0" err="1">
                <a:effectLst/>
                <a:latin typeface="Times"/>
              </a:rPr>
              <a:t>Kayes</a:t>
            </a:r>
            <a:r>
              <a:rPr lang="en-IN" sz="1800" dirty="0">
                <a:effectLst/>
                <a:latin typeface="Times"/>
              </a:rPr>
              <a:t>, M. S. Islam, P. A. Watters, A. Ng, and H. </a:t>
            </a:r>
            <a:r>
              <a:rPr lang="en-IN" sz="1800" dirty="0" err="1">
                <a:effectLst/>
                <a:latin typeface="Times"/>
              </a:rPr>
              <a:t>Kayesh</a:t>
            </a:r>
            <a:r>
              <a:rPr lang="en-IN" sz="1800" dirty="0">
                <a:effectLst/>
                <a:latin typeface="Times"/>
              </a:rPr>
              <a:t>, “Automated measurement of attitudes towards social distancing using social media: A COVID-19 case study,” Tech. Rep., Oct. 2020. </a:t>
            </a:r>
            <a:endParaRPr lang="en-IN" sz="1800" dirty="0">
              <a:effectLst/>
            </a:endParaRPr>
          </a:p>
          <a:p>
            <a:pPr algn="just">
              <a:buFont typeface="Arial" panose="020B0604020202020204" pitchFamily="34" charset="0"/>
              <a:buChar char="•"/>
            </a:pPr>
            <a:r>
              <a:rPr lang="en-IN" sz="1800" dirty="0">
                <a:effectLst/>
                <a:latin typeface="Times"/>
              </a:rPr>
              <a:t>[4]  G. </a:t>
            </a:r>
            <a:r>
              <a:rPr lang="en-IN" sz="1800" dirty="0" err="1">
                <a:effectLst/>
                <a:latin typeface="Times"/>
              </a:rPr>
              <a:t>Barkur</a:t>
            </a:r>
            <a:r>
              <a:rPr lang="en-IN" sz="1800" dirty="0">
                <a:effectLst/>
                <a:latin typeface="Times"/>
              </a:rPr>
              <a:t>, Vibha, and G. B. Kamath, “Sentiment analysis of nationwide lockdown due to COVID 19 outbreak: Evidence from India,” </a:t>
            </a:r>
            <a:r>
              <a:rPr lang="en-IN" sz="1800" i="1" dirty="0">
                <a:effectLst/>
                <a:latin typeface="Times"/>
              </a:rPr>
              <a:t>Asian J. Psychiatry</a:t>
            </a:r>
            <a:r>
              <a:rPr lang="en-IN" sz="1800" dirty="0">
                <a:effectLst/>
                <a:latin typeface="Times"/>
              </a:rPr>
              <a:t>, vol. 51, Jun. 2020, Art. no. 102089. </a:t>
            </a:r>
            <a:endParaRPr lang="en-IN" sz="1800" dirty="0">
              <a:effectLst/>
            </a:endParaRPr>
          </a:p>
          <a:p>
            <a:r>
              <a:rPr lang="en-IN" sz="1800" dirty="0">
                <a:effectLst/>
                <a:latin typeface="Times"/>
              </a:rPr>
              <a:t>[5]  M. </a:t>
            </a:r>
            <a:r>
              <a:rPr lang="en-IN" sz="1800" dirty="0" err="1">
                <a:effectLst/>
                <a:latin typeface="Times"/>
              </a:rPr>
              <a:t>Alhajji</a:t>
            </a:r>
            <a:r>
              <a:rPr lang="en-IN" sz="1800" dirty="0">
                <a:effectLst/>
                <a:latin typeface="Times"/>
              </a:rPr>
              <a:t>, K. A. Al, M. </a:t>
            </a:r>
            <a:r>
              <a:rPr lang="en-IN" sz="1800" dirty="0" err="1">
                <a:effectLst/>
                <a:latin typeface="Times"/>
              </a:rPr>
              <a:t>Aljubran</a:t>
            </a:r>
            <a:r>
              <a:rPr lang="en-IN" sz="1800" dirty="0">
                <a:effectLst/>
                <a:latin typeface="Times"/>
              </a:rPr>
              <a:t>, and M. </a:t>
            </a:r>
            <a:r>
              <a:rPr lang="en-IN" sz="1800" dirty="0" err="1">
                <a:effectLst/>
                <a:latin typeface="Times"/>
              </a:rPr>
              <a:t>Alkhalifah</a:t>
            </a:r>
            <a:r>
              <a:rPr lang="en-IN" sz="1800" dirty="0">
                <a:effectLst/>
                <a:latin typeface="Times"/>
              </a:rPr>
              <a:t>, “Sentiment analysis of tweets in Saudi Arabia regarding governmental preventive measures to contain COVID-19,” Dept. Social </a:t>
            </a:r>
            <a:r>
              <a:rPr lang="en-IN" sz="1800" dirty="0" err="1">
                <a:effectLst/>
                <a:latin typeface="Times"/>
              </a:rPr>
              <a:t>Behav</a:t>
            </a:r>
            <a:r>
              <a:rPr lang="en-IN" sz="1800" dirty="0">
                <a:effectLst/>
                <a:latin typeface="Times"/>
              </a:rPr>
              <a:t>. Sci., College Public Health, Temple Univ., Philadelphia, PA, USA, Tech.</a:t>
            </a:r>
            <a:endParaRPr lang="en-US" sz="2100" dirty="0">
              <a:latin typeface="+mn-lt"/>
            </a:endParaRPr>
          </a:p>
        </p:txBody>
      </p:sp>
      <p:sp>
        <p:nvSpPr>
          <p:cNvPr id="4" name="Footer Placeholder 3"/>
          <p:cNvSpPr>
            <a:spLocks noGrp="1"/>
          </p:cNvSpPr>
          <p:nvPr>
            <p:ph type="ftr" sz="quarter" idx="10"/>
          </p:nvPr>
        </p:nvSpPr>
        <p:spPr/>
        <p:txBody>
          <a:bodyPr/>
          <a:lstStyle/>
          <a:p>
            <a:pPr>
              <a:defRPr/>
            </a:pPr>
            <a:r>
              <a:rPr lang="en-US" dirty="0"/>
              <a:t>Department of IT</a:t>
            </a:r>
          </a:p>
        </p:txBody>
      </p:sp>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D655D9-FBBD-44CF-FB46-C4E1735D1560}"/>
              </a:ext>
            </a:extLst>
          </p:cNvPr>
          <p:cNvSpPr>
            <a:spLocks noGrp="1"/>
          </p:cNvSpPr>
          <p:nvPr>
            <p:ph idx="1"/>
          </p:nvPr>
        </p:nvSpPr>
        <p:spPr>
          <a:xfrm>
            <a:off x="685800" y="914400"/>
            <a:ext cx="7772400" cy="5181600"/>
          </a:xfrm>
        </p:spPr>
        <p:txBody>
          <a:bodyPr/>
          <a:lstStyle/>
          <a:p>
            <a:pPr algn="just">
              <a:buFont typeface="Arial" panose="020B0604020202020204" pitchFamily="34" charset="0"/>
              <a:buChar char="•"/>
            </a:pPr>
            <a:r>
              <a:rPr lang="en-IN" sz="1800" dirty="0">
                <a:effectLst/>
                <a:latin typeface="Times"/>
              </a:rPr>
              <a:t>[6]  </a:t>
            </a:r>
            <a:r>
              <a:rPr lang="en-IN" sz="1800" i="1" dirty="0">
                <a:effectLst/>
                <a:latin typeface="Times"/>
              </a:rPr>
              <a:t>WHO Statement Regarding Cluster of Pneumonia Cases</a:t>
            </a:r>
            <a:r>
              <a:rPr lang="en-IN" sz="1800" dirty="0">
                <a:effectLst/>
                <a:latin typeface="Times"/>
              </a:rPr>
              <a:t>, WHO, Wuhan, China, 2020. </a:t>
            </a:r>
            <a:endParaRPr lang="en-IN" sz="1800" dirty="0">
              <a:effectLst/>
            </a:endParaRPr>
          </a:p>
          <a:p>
            <a:pPr algn="just">
              <a:buFont typeface="Arial" panose="020B0604020202020204" pitchFamily="34" charset="0"/>
              <a:buChar char="•"/>
            </a:pPr>
            <a:r>
              <a:rPr lang="en-IN" sz="1800" dirty="0">
                <a:effectLst/>
                <a:latin typeface="Times"/>
              </a:rPr>
              <a:t>[7]  R. Pandey </a:t>
            </a:r>
            <a:r>
              <a:rPr lang="en-IN" sz="1800" i="1" dirty="0">
                <a:effectLst/>
                <a:latin typeface="Times"/>
              </a:rPr>
              <a:t>et al.</a:t>
            </a:r>
            <a:r>
              <a:rPr lang="en-IN" sz="1800" dirty="0">
                <a:effectLst/>
                <a:latin typeface="Times"/>
              </a:rPr>
              <a:t>, “A machine learning application for raising WASH awareness in the times of COVID-19 pandemic,” 2020, </a:t>
            </a:r>
            <a:r>
              <a:rPr lang="en-IN" sz="1800" i="1" dirty="0">
                <a:effectLst/>
                <a:latin typeface="Times"/>
              </a:rPr>
              <a:t>arXiv:2003.07074</a:t>
            </a:r>
            <a:r>
              <a:rPr lang="en-IN" sz="1800" dirty="0">
                <a:effectLst/>
                <a:latin typeface="Times"/>
              </a:rPr>
              <a:t>. [Online]. Available: http://</a:t>
            </a:r>
            <a:r>
              <a:rPr lang="en-IN" sz="1800" dirty="0" err="1">
                <a:effectLst/>
                <a:latin typeface="Times"/>
              </a:rPr>
              <a:t>arxiv.org</a:t>
            </a:r>
            <a:r>
              <a:rPr lang="en-IN" sz="1800" dirty="0">
                <a:effectLst/>
                <a:latin typeface="Times"/>
              </a:rPr>
              <a:t>/abs/2003.07074 </a:t>
            </a:r>
            <a:endParaRPr lang="en-IN" sz="1800" dirty="0">
              <a:effectLst/>
            </a:endParaRPr>
          </a:p>
          <a:p>
            <a:pPr algn="just">
              <a:buFont typeface="Arial" panose="020B0604020202020204" pitchFamily="34" charset="0"/>
              <a:buChar char="•"/>
            </a:pPr>
            <a:r>
              <a:rPr lang="en-IN" sz="1800" dirty="0">
                <a:effectLst/>
                <a:latin typeface="Times"/>
              </a:rPr>
              <a:t>[8]  C. K. Pastor, “Sentiment analysis on synchronous online delivery of instruction due to extreme community quarantine in the Philippines caused by Covid-19 pandemic,” </a:t>
            </a:r>
            <a:r>
              <a:rPr lang="en-IN" sz="1800" i="1" dirty="0">
                <a:effectLst/>
                <a:latin typeface="Times"/>
              </a:rPr>
              <a:t>Asian J. Multidisciplinary Stud.</a:t>
            </a:r>
            <a:r>
              <a:rPr lang="en-IN" sz="1800" dirty="0">
                <a:effectLst/>
                <a:latin typeface="Times"/>
              </a:rPr>
              <a:t>, vol. 3, no. 1, pp. 1–6, Mar. 2020. </a:t>
            </a:r>
            <a:endParaRPr lang="en-IN" sz="1800" dirty="0">
              <a:effectLst/>
            </a:endParaRPr>
          </a:p>
          <a:p>
            <a:r>
              <a:rPr lang="en-US" sz="1800" dirty="0">
                <a:latin typeface="+mj-lt"/>
              </a:rPr>
              <a:t>[9</a:t>
            </a:r>
            <a:r>
              <a:rPr lang="en-US" sz="1800" dirty="0">
                <a:latin typeface="+mn-lt"/>
              </a:rPr>
              <a:t>]   </a:t>
            </a:r>
            <a:r>
              <a:rPr lang="en-US" sz="1800" dirty="0">
                <a:latin typeface="+mn-lt"/>
                <a:hlinkClick r:id="rId2"/>
              </a:rPr>
              <a:t>https://www.analyticsvidhya.com/blog/2021/01/sentiment-analysis-vader-or-textblob/</a:t>
            </a:r>
            <a:endParaRPr lang="en-US" sz="1800" dirty="0">
              <a:latin typeface="+mn-lt"/>
            </a:endParaRPr>
          </a:p>
          <a:p>
            <a:r>
              <a:rPr lang="en-US" sz="1800" dirty="0">
                <a:latin typeface="+mn-lt"/>
              </a:rPr>
              <a:t>[10]   </a:t>
            </a:r>
            <a:r>
              <a:rPr lang="en-US" sz="1800" dirty="0">
                <a:latin typeface="+mn-lt"/>
                <a:hlinkClick r:id="rId3"/>
              </a:rPr>
              <a:t>https://www.analyticsvidhya.com/blog/2021/06/text-preprocessing-in-nlp-with-python-codes/</a:t>
            </a:r>
            <a:endParaRPr lang="en-US" sz="1800" dirty="0">
              <a:latin typeface="+mn-lt"/>
            </a:endParaRPr>
          </a:p>
          <a:p>
            <a:r>
              <a:rPr lang="en-US" sz="1800" dirty="0">
                <a:latin typeface="+mn-lt"/>
              </a:rPr>
              <a:t>[11]   </a:t>
            </a:r>
            <a:r>
              <a:rPr lang="en-US" sz="1800" dirty="0">
                <a:latin typeface="+mn-lt"/>
                <a:hlinkClick r:id="rId4"/>
              </a:rPr>
              <a:t>https://monkeylearn.com/sentiment-analysis/</a:t>
            </a:r>
            <a:endParaRPr lang="en-US" sz="1800" dirty="0">
              <a:latin typeface="+mn-lt"/>
            </a:endParaRPr>
          </a:p>
          <a:p>
            <a:r>
              <a:rPr lang="en-US" sz="1800" dirty="0">
                <a:latin typeface="+mn-lt"/>
              </a:rPr>
              <a:t>[12]   </a:t>
            </a:r>
            <a:r>
              <a:rPr lang="en-US" sz="1800" dirty="0">
                <a:latin typeface="+mn-lt"/>
                <a:hlinkClick r:id="rId5"/>
              </a:rPr>
              <a:t>https://scikit-learn.org/stable/model_selection.html</a:t>
            </a:r>
            <a:endParaRPr lang="en-US" sz="1800" dirty="0">
              <a:latin typeface="+mn-lt"/>
            </a:endParaRPr>
          </a:p>
          <a:p>
            <a:r>
              <a:rPr lang="en-US" sz="1800" dirty="0">
                <a:latin typeface="+mn-lt"/>
              </a:rPr>
              <a:t>[13]   https://</a:t>
            </a:r>
            <a:r>
              <a:rPr lang="en-US" sz="1800" dirty="0" err="1">
                <a:latin typeface="+mn-lt"/>
              </a:rPr>
              <a:t>albertauyeung.github.io</a:t>
            </a:r>
            <a:r>
              <a:rPr lang="en-US" sz="1800" dirty="0">
                <a:latin typeface="+mn-lt"/>
              </a:rPr>
              <a:t>/2018/06/03/generating-</a:t>
            </a:r>
            <a:r>
              <a:rPr lang="en-US" sz="1800" dirty="0" err="1">
                <a:latin typeface="+mn-lt"/>
              </a:rPr>
              <a:t>ngrams.html</a:t>
            </a:r>
            <a:r>
              <a:rPr lang="en-US" sz="1800" dirty="0">
                <a:latin typeface="+mn-lt"/>
              </a:rPr>
              <a:t>/</a:t>
            </a:r>
          </a:p>
        </p:txBody>
      </p:sp>
      <p:sp>
        <p:nvSpPr>
          <p:cNvPr id="4" name="Footer Placeholder 3">
            <a:extLst>
              <a:ext uri="{FF2B5EF4-FFF2-40B4-BE49-F238E27FC236}">
                <a16:creationId xmlns:a16="http://schemas.microsoft.com/office/drawing/2014/main" id="{E888DD7A-0156-DB02-568C-43276361A233}"/>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1404752362"/>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A0A8-4AE4-567D-DDB4-D86920532B3F}"/>
              </a:ext>
            </a:extLst>
          </p:cNvPr>
          <p:cNvSpPr>
            <a:spLocks noGrp="1"/>
          </p:cNvSpPr>
          <p:nvPr>
            <p:ph type="title"/>
          </p:nvPr>
        </p:nvSpPr>
        <p:spPr>
          <a:xfrm>
            <a:off x="685800" y="609600"/>
            <a:ext cx="7772400" cy="762000"/>
          </a:xfrm>
        </p:spPr>
        <p:txBody>
          <a:bodyPr/>
          <a:lstStyle/>
          <a:p>
            <a:r>
              <a:rPr lang="en-US" sz="3200" dirty="0"/>
              <a:t>Survey-1</a:t>
            </a:r>
          </a:p>
        </p:txBody>
      </p:sp>
      <p:sp>
        <p:nvSpPr>
          <p:cNvPr id="3" name="Content Placeholder 2">
            <a:extLst>
              <a:ext uri="{FF2B5EF4-FFF2-40B4-BE49-F238E27FC236}">
                <a16:creationId xmlns:a16="http://schemas.microsoft.com/office/drawing/2014/main" id="{E723AD3F-8CBB-281B-8CC0-2AE6B7214050}"/>
              </a:ext>
            </a:extLst>
          </p:cNvPr>
          <p:cNvSpPr>
            <a:spLocks noGrp="1"/>
          </p:cNvSpPr>
          <p:nvPr>
            <p:ph idx="1"/>
          </p:nvPr>
        </p:nvSpPr>
        <p:spPr>
          <a:xfrm>
            <a:off x="685800" y="1447800"/>
            <a:ext cx="7772400" cy="4648200"/>
          </a:xfrm>
        </p:spPr>
        <p:txBody>
          <a:bodyPr/>
          <a:lstStyle/>
          <a:p>
            <a:pPr algn="just"/>
            <a:r>
              <a:rPr lang="en-IN" sz="2000" dirty="0">
                <a:effectLst/>
                <a:latin typeface="Times"/>
              </a:rPr>
              <a:t>Wu </a:t>
            </a:r>
            <a:r>
              <a:rPr lang="en-IN" sz="2000" i="1" dirty="0">
                <a:effectLst/>
                <a:latin typeface="Times"/>
              </a:rPr>
              <a:t>et al. </a:t>
            </a:r>
            <a:r>
              <a:rPr lang="en-IN" sz="2000" dirty="0">
                <a:effectLst/>
                <a:latin typeface="Times"/>
              </a:rPr>
              <a:t>[1] used data from December 31, 2019, to January 28, 2020, on the count of infectious persons exported from Wuhan to deduct the number of cases in Wuhan from December 1, 2019, to January 25, 2020. Cases exported intra-country were then predicted. They predicted that COVID cases across the country by using the flight booking data and COVID-positive persons travelled through flight and thus prognosticated the national and international spread of COVID-19 after calculating the impact of the metropolitan-wide quarantine of Wuhan and surrounding cities which was started in China from Jan 23–24. </a:t>
            </a:r>
          </a:p>
          <a:p>
            <a:endParaRPr lang="en-IN" sz="1100" dirty="0"/>
          </a:p>
          <a:p>
            <a:endParaRPr lang="en-IN" sz="1800" dirty="0"/>
          </a:p>
          <a:p>
            <a:endParaRPr lang="en-US" sz="3200" dirty="0"/>
          </a:p>
          <a:p>
            <a:endParaRPr lang="en-US" dirty="0"/>
          </a:p>
        </p:txBody>
      </p:sp>
      <p:sp>
        <p:nvSpPr>
          <p:cNvPr id="4" name="Footer Placeholder 3">
            <a:extLst>
              <a:ext uri="{FF2B5EF4-FFF2-40B4-BE49-F238E27FC236}">
                <a16:creationId xmlns:a16="http://schemas.microsoft.com/office/drawing/2014/main" id="{F40F8B78-5904-C1C2-72E5-2D4B9DE232C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2566578789"/>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A0A8-4AE4-567D-DDB4-D86920532B3F}"/>
              </a:ext>
            </a:extLst>
          </p:cNvPr>
          <p:cNvSpPr>
            <a:spLocks noGrp="1"/>
          </p:cNvSpPr>
          <p:nvPr>
            <p:ph type="title"/>
          </p:nvPr>
        </p:nvSpPr>
        <p:spPr>
          <a:xfrm>
            <a:off x="685800" y="609600"/>
            <a:ext cx="7772400" cy="533400"/>
          </a:xfrm>
        </p:spPr>
        <p:txBody>
          <a:bodyPr/>
          <a:lstStyle/>
          <a:p>
            <a:r>
              <a:rPr lang="en-US" sz="3200" dirty="0"/>
              <a:t>Survey-2</a:t>
            </a:r>
          </a:p>
        </p:txBody>
      </p:sp>
      <p:sp>
        <p:nvSpPr>
          <p:cNvPr id="3" name="Content Placeholder 2">
            <a:extLst>
              <a:ext uri="{FF2B5EF4-FFF2-40B4-BE49-F238E27FC236}">
                <a16:creationId xmlns:a16="http://schemas.microsoft.com/office/drawing/2014/main" id="{E723AD3F-8CBB-281B-8CC0-2AE6B7214050}"/>
              </a:ext>
            </a:extLst>
          </p:cNvPr>
          <p:cNvSpPr>
            <a:spLocks noGrp="1"/>
          </p:cNvSpPr>
          <p:nvPr>
            <p:ph idx="1"/>
          </p:nvPr>
        </p:nvSpPr>
        <p:spPr>
          <a:xfrm>
            <a:off x="685800" y="1295400"/>
            <a:ext cx="7772400" cy="4800600"/>
          </a:xfrm>
        </p:spPr>
        <p:txBody>
          <a:bodyPr/>
          <a:lstStyle/>
          <a:p>
            <a:pPr algn="just"/>
            <a:r>
              <a:rPr lang="en-IN" sz="2000" dirty="0">
                <a:effectLst/>
                <a:latin typeface="Times"/>
              </a:rPr>
              <a:t>Medford </a:t>
            </a:r>
            <a:r>
              <a:rPr lang="en-IN" sz="2000" i="1" dirty="0">
                <a:effectLst/>
                <a:latin typeface="Times"/>
              </a:rPr>
              <a:t>et al. </a:t>
            </a:r>
            <a:r>
              <a:rPr lang="en-IN" sz="2000" dirty="0">
                <a:effectLst/>
                <a:latin typeface="Times"/>
              </a:rPr>
              <a:t>[2] fetched tweets related to COVID-19 and calculated the frequency of keywords subject to infection prevention practices, inoculation, and racial partiality. They executed a sentiment analysis to observe sentimental valence and dominant emotions. They performed topic modelling to extract and explore hot discussion topics over time. They extracted 126 049 tweets posted by 53 196 different users. The frequency of COVID-19-related tweets suddenly increased from January 21, 2020 onward. The sentiments are classified from approximately half (49.5%) of all posts expressed fear to about 30% expressing surprise. The number of racial posts closely matched the frequency of new cases of COVID-19 positives. The financial and political effects of COVID-19 were the most common topics in discussion. </a:t>
            </a:r>
            <a:endParaRPr lang="en-IN" sz="2000" dirty="0"/>
          </a:p>
          <a:p>
            <a:endParaRPr lang="en-IN" sz="1100" dirty="0"/>
          </a:p>
          <a:p>
            <a:endParaRPr lang="en-IN" sz="1800" dirty="0"/>
          </a:p>
          <a:p>
            <a:endParaRPr lang="en-US" sz="3200" dirty="0"/>
          </a:p>
          <a:p>
            <a:endParaRPr lang="en-US" dirty="0"/>
          </a:p>
        </p:txBody>
      </p:sp>
      <p:sp>
        <p:nvSpPr>
          <p:cNvPr id="4" name="Footer Placeholder 3">
            <a:extLst>
              <a:ext uri="{FF2B5EF4-FFF2-40B4-BE49-F238E27FC236}">
                <a16:creationId xmlns:a16="http://schemas.microsoft.com/office/drawing/2014/main" id="{F40F8B78-5904-C1C2-72E5-2D4B9DE232C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4175614591"/>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A0A8-4AE4-567D-DDB4-D86920532B3F}"/>
              </a:ext>
            </a:extLst>
          </p:cNvPr>
          <p:cNvSpPr>
            <a:spLocks noGrp="1"/>
          </p:cNvSpPr>
          <p:nvPr>
            <p:ph type="title"/>
          </p:nvPr>
        </p:nvSpPr>
        <p:spPr>
          <a:xfrm>
            <a:off x="685800" y="609600"/>
            <a:ext cx="7772400" cy="533400"/>
          </a:xfrm>
        </p:spPr>
        <p:txBody>
          <a:bodyPr/>
          <a:lstStyle/>
          <a:p>
            <a:r>
              <a:rPr lang="en-US" sz="3200" dirty="0"/>
              <a:t>Survey-3</a:t>
            </a:r>
          </a:p>
        </p:txBody>
      </p:sp>
      <p:sp>
        <p:nvSpPr>
          <p:cNvPr id="3" name="Content Placeholder 2">
            <a:extLst>
              <a:ext uri="{FF2B5EF4-FFF2-40B4-BE49-F238E27FC236}">
                <a16:creationId xmlns:a16="http://schemas.microsoft.com/office/drawing/2014/main" id="{E723AD3F-8CBB-281B-8CC0-2AE6B7214050}"/>
              </a:ext>
            </a:extLst>
          </p:cNvPr>
          <p:cNvSpPr>
            <a:spLocks noGrp="1"/>
          </p:cNvSpPr>
          <p:nvPr>
            <p:ph idx="1"/>
          </p:nvPr>
        </p:nvSpPr>
        <p:spPr>
          <a:xfrm>
            <a:off x="685800" y="1295400"/>
            <a:ext cx="7772400" cy="4800600"/>
          </a:xfrm>
        </p:spPr>
        <p:txBody>
          <a:bodyPr/>
          <a:lstStyle/>
          <a:p>
            <a:pPr algn="just"/>
            <a:r>
              <a:rPr lang="en-IN" sz="2000" dirty="0" err="1">
                <a:effectLst/>
                <a:latin typeface="Times"/>
              </a:rPr>
              <a:t>Kayes</a:t>
            </a:r>
            <a:r>
              <a:rPr lang="en-IN" sz="2000" dirty="0">
                <a:effectLst/>
                <a:latin typeface="Times"/>
              </a:rPr>
              <a:t> </a:t>
            </a:r>
            <a:r>
              <a:rPr lang="en-IN" sz="2000" i="1" dirty="0">
                <a:effectLst/>
                <a:latin typeface="Times"/>
              </a:rPr>
              <a:t>et al. </a:t>
            </a:r>
            <a:r>
              <a:rPr lang="en-IN" sz="2000" dirty="0">
                <a:effectLst/>
                <a:latin typeface="Times"/>
              </a:rPr>
              <a:t>[3] collected 100 000 tweets with the keyword #coronavirus within Australia. Among these 1 lakh tweets, 3076 contain the keyword “social distancing” and #</a:t>
            </a:r>
            <a:r>
              <a:rPr lang="en-IN" sz="2000" dirty="0" err="1">
                <a:effectLst/>
                <a:latin typeface="Times"/>
              </a:rPr>
              <a:t>sociald</a:t>
            </a:r>
            <a:r>
              <a:rPr lang="en-IN" sz="2000" dirty="0">
                <a:effectLst/>
                <a:latin typeface="Times"/>
              </a:rPr>
              <a:t>- </a:t>
            </a:r>
            <a:r>
              <a:rPr lang="en-IN" sz="2000" dirty="0" err="1">
                <a:effectLst/>
                <a:latin typeface="Times"/>
              </a:rPr>
              <a:t>istancing</a:t>
            </a:r>
            <a:r>
              <a:rPr lang="en-IN" sz="2000" dirty="0">
                <a:effectLst/>
                <a:latin typeface="Times"/>
              </a:rPr>
              <a:t>. They use 8000 tweets for training &amp; validation and 2000 tweets for testing the model. They achieved an accuracy of 83.70% and an F1-Score of 81.62% on the test data. They applied the trained model on the 3076 tweets that contain the keyword “social distancing.” They observed that 80% plus tweets discussed “social distancing” have a positive opinion, as illustrated. They concluded that people in Australia supported social distancing as well as accepted it. </a:t>
            </a:r>
            <a:endParaRPr lang="en-IN" sz="2000" dirty="0"/>
          </a:p>
          <a:p>
            <a:endParaRPr lang="en-IN" sz="1100" dirty="0"/>
          </a:p>
          <a:p>
            <a:endParaRPr lang="en-IN" sz="1800" dirty="0"/>
          </a:p>
          <a:p>
            <a:endParaRPr lang="en-US" sz="3200" dirty="0"/>
          </a:p>
          <a:p>
            <a:endParaRPr lang="en-US" dirty="0"/>
          </a:p>
        </p:txBody>
      </p:sp>
      <p:sp>
        <p:nvSpPr>
          <p:cNvPr id="4" name="Footer Placeholder 3">
            <a:extLst>
              <a:ext uri="{FF2B5EF4-FFF2-40B4-BE49-F238E27FC236}">
                <a16:creationId xmlns:a16="http://schemas.microsoft.com/office/drawing/2014/main" id="{F40F8B78-5904-C1C2-72E5-2D4B9DE232C6}"/>
              </a:ext>
            </a:extLst>
          </p:cNvPr>
          <p:cNvSpPr>
            <a:spLocks noGrp="1"/>
          </p:cNvSpPr>
          <p:nvPr>
            <p:ph type="ftr" sz="quarter" idx="10"/>
          </p:nvPr>
        </p:nvSpPr>
        <p:spPr/>
        <p:txBody>
          <a:bodyPr/>
          <a:lstStyle/>
          <a:p>
            <a:pPr>
              <a:defRPr/>
            </a:pPr>
            <a:r>
              <a:rPr lang="en-US"/>
              <a:t>Department of IT</a:t>
            </a:r>
          </a:p>
        </p:txBody>
      </p:sp>
    </p:spTree>
    <p:extLst>
      <p:ext uri="{BB962C8B-B14F-4D97-AF65-F5344CB8AC3E}">
        <p14:creationId xmlns:p14="http://schemas.microsoft.com/office/powerpoint/2010/main" val="3281547534"/>
      </p:ext>
    </p:extLst>
  </p:cSld>
  <p:clrMapOvr>
    <a:masterClrMapping/>
  </p:clrMapOvr>
  <p:transition>
    <p:zoom/>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0" algn="l" defTabSz="914400" rtl="0" eaLnBrk="1" fontAlgn="base" latinLnBrk="0" hangingPunct="1">
          <a:lnSpc>
            <a:spcPct val="100000"/>
          </a:lnSpc>
          <a:spcBef>
            <a:spcPct val="20000"/>
          </a:spcBef>
          <a:spcAft>
            <a:spcPct val="0"/>
          </a:spcAft>
          <a:buClrTx/>
          <a:buSzTx/>
          <a:buFontTx/>
          <a:buChar char="•"/>
          <a:tabLst/>
          <a:defRPr kumimoji="0" lang="en-US" sz="1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6744</TotalTime>
  <Words>3619</Words>
  <Application>Microsoft Office PowerPoint</Application>
  <PresentationFormat>On-screen Show (4:3)</PresentationFormat>
  <Paragraphs>309</Paragraphs>
  <Slides>62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Times New Roman</vt:lpstr>
      <vt:lpstr>Times</vt:lpstr>
      <vt:lpstr>Verdana</vt:lpstr>
      <vt:lpstr>Quicksand</vt:lpstr>
      <vt:lpstr>Wingdings</vt:lpstr>
      <vt:lpstr>urw-din</vt:lpstr>
      <vt:lpstr>Cambria Math</vt:lpstr>
      <vt:lpstr>Georgia</vt:lpstr>
      <vt:lpstr>NexusSans</vt:lpstr>
      <vt:lpstr>Calibri</vt:lpstr>
      <vt:lpstr>Arial</vt:lpstr>
      <vt:lpstr>Default Design</vt:lpstr>
      <vt:lpstr>  Sentiment Analysis of Lockdown in India During COVID-19: A Case Study on Twitter</vt:lpstr>
      <vt:lpstr>Contents</vt:lpstr>
      <vt:lpstr>Introduction </vt:lpstr>
      <vt:lpstr>PowerPoint Presentation</vt:lpstr>
      <vt:lpstr>PowerPoint Presentation</vt:lpstr>
      <vt:lpstr>Literature Survey</vt:lpstr>
      <vt:lpstr>Survey-1</vt:lpstr>
      <vt:lpstr>Survey-2</vt:lpstr>
      <vt:lpstr>Survey-3</vt:lpstr>
      <vt:lpstr>Survey-4</vt:lpstr>
      <vt:lpstr>Survey-5</vt:lpstr>
      <vt:lpstr>Problem Statement</vt:lpstr>
      <vt:lpstr>Objective</vt:lpstr>
      <vt:lpstr>Proposed System Design</vt:lpstr>
      <vt:lpstr>Module Explanation </vt:lpstr>
      <vt:lpstr>  2.Data Labeling </vt:lpstr>
      <vt:lpstr>    3.Data Labeling Process</vt:lpstr>
      <vt:lpstr>        4.Data Preprocessing</vt:lpstr>
      <vt:lpstr>Data Preprocessing Process</vt:lpstr>
      <vt:lpstr>5.Data Vectorization</vt:lpstr>
      <vt:lpstr>PowerPoint Presentation</vt:lpstr>
      <vt:lpstr>6. Training and Testing the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&amp; Discussion</vt:lpstr>
      <vt:lpstr>                        Dataset:</vt:lpstr>
      <vt:lpstr>Output</vt:lpstr>
      <vt:lpstr>Contd...</vt:lpstr>
      <vt:lpstr>Contd...</vt:lpstr>
      <vt:lpstr>Contd...</vt:lpstr>
      <vt:lpstr>Contd...</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Code</vt:lpstr>
      <vt:lpstr>SWOT Analysis</vt:lpstr>
      <vt:lpstr>Contd...</vt:lpstr>
      <vt:lpstr>Conclusion</vt:lpstr>
      <vt:lpstr>References </vt:lpstr>
      <vt:lpstr>PowerPoint Presentation</vt:lpstr>
    </vt:vector>
  </TitlesOfParts>
  <Company>rightgen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rightgen2</dc:creator>
  <cp:lastModifiedBy>ATHIBAN P</cp:lastModifiedBy>
  <cp:revision>530</cp:revision>
  <dcterms:created xsi:type="dcterms:W3CDTF">2001-09-21T16:07:35Z</dcterms:created>
  <dcterms:modified xsi:type="dcterms:W3CDTF">2022-11-04T16:22:25Z</dcterms:modified>
</cp:coreProperties>
</file>